
<file path=[Content_Types].xml><?xml version="1.0" encoding="utf-8"?>
<Types xmlns="http://schemas.openxmlformats.org/package/2006/content-types">
  <Default ContentType="image/jpeg" Extension="jpg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slide" Target="slides/slide13.xml"/><Relationship Id="rId6" Type="http://schemas.openxmlformats.org/officeDocument/2006/relationships/notesMaster" Target="notesMasters/notesMaster1.xml"/><Relationship Id="rId18" Type="http://schemas.openxmlformats.org/officeDocument/2006/relationships/slide" Target="slides/slide12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26a0303ebf0_2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26a0303ebf0_2_7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6a0303ebf0_2_1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g26a0303ebf0_2_14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6a0303ebf0_2_1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g26a0303ebf0_2_14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26a0303ebf0_2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26a0303ebf0_2_15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6a0303ebf0_2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26a0303ebf0_2_16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g26a0303ebf0_2_1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26a0303ebf0_2_169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6a0303ebf0_2_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" name="Google Shape;135;g26a0303ebf0_2_8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g26a0303ebf0_2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g26a0303ebf0_2_9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6a0303ebf0_2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26a0303ebf0_2_98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26a0303ebf0_2_1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g26a0303ebf0_2_10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6a0303ebf0_2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g26a0303ebf0_2_11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26a0303ebf0_2_1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g26a0303ebf0_2_11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6a0303ebf0_2_1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g26a0303ebf0_2_12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g26a0303ebf0_2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26a0303ebf0_2_13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342900" y="1065213"/>
            <a:ext cx="3886200" cy="73501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361156" y="2203450"/>
            <a:ext cx="3886200" cy="681038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361156" y="1453357"/>
            <a:ext cx="3886200" cy="750094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2286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2324100" y="800100"/>
            <a:ext cx="2019300" cy="2262982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28600" y="767556"/>
            <a:ext cx="2020094" cy="319881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228600" y="1087438"/>
            <a:ext cx="2020094" cy="1975644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89" name="Google Shape;89;p19"/>
          <p:cNvSpPr txBox="1"/>
          <p:nvPr>
            <p:ph idx="3" type="body"/>
          </p:nvPr>
        </p:nvSpPr>
        <p:spPr>
          <a:xfrm>
            <a:off x="2322513" y="767556"/>
            <a:ext cx="2020888" cy="319881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90" name="Google Shape;90;p19"/>
          <p:cNvSpPr txBox="1"/>
          <p:nvPr>
            <p:ph idx="4" type="body"/>
          </p:nvPr>
        </p:nvSpPr>
        <p:spPr>
          <a:xfrm>
            <a:off x="2322513" y="1087438"/>
            <a:ext cx="2020888" cy="1975644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228600" y="136525"/>
            <a:ext cx="1504157" cy="581025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1787525" y="136525"/>
            <a:ext cx="2555875" cy="2926557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21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21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indent="-2921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228600" y="717550"/>
            <a:ext cx="1504157" cy="2345532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896144" y="2400300"/>
            <a:ext cx="2743200" cy="283369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96144" y="2683669"/>
            <a:ext cx="2743200" cy="402431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1154509" y="-125809"/>
            <a:ext cx="2262982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2366169" y="1085850"/>
            <a:ext cx="2925763" cy="10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270669" y="95250"/>
            <a:ext cx="2925763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28600" y="800100"/>
            <a:ext cx="4114800" cy="2262982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rtl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048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228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562100" y="3178175"/>
            <a:ext cx="1447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3276600" y="3178175"/>
            <a:ext cx="1066800" cy="182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ja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jpg"/><Relationship Id="rId4" Type="http://schemas.openxmlformats.org/officeDocument/2006/relationships/image" Target="../media/image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0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/>
          <p:nvPr/>
        </p:nvSpPr>
        <p:spPr>
          <a:xfrm>
            <a:off x="402136" y="758140"/>
            <a:ext cx="7874224" cy="3792751"/>
          </a:xfrm>
          <a:custGeom>
            <a:rect b="b" l="l" r="r" t="t"/>
            <a:pathLst>
              <a:path extrusionOk="0" h="7585502" w="15748447">
                <a:moveTo>
                  <a:pt x="0" y="0"/>
                </a:moveTo>
                <a:lnTo>
                  <a:pt x="15748447" y="0"/>
                </a:lnTo>
                <a:lnTo>
                  <a:pt x="15748447" y="7585503"/>
                </a:lnTo>
                <a:lnTo>
                  <a:pt x="0" y="758550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30" name="Google Shape;130;p25"/>
          <p:cNvSpPr txBox="1"/>
          <p:nvPr/>
        </p:nvSpPr>
        <p:spPr>
          <a:xfrm>
            <a:off x="1715220" y="1702559"/>
            <a:ext cx="60066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6600">
                <a:latin typeface="Calibri"/>
                <a:ea typeface="Calibri"/>
                <a:cs typeface="Calibri"/>
                <a:sym typeface="Calibri"/>
              </a:rPr>
              <a:t>reMOVE</a:t>
            </a:r>
            <a:endParaRPr b="1" sz="7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1" name="Google Shape;131;p25"/>
          <p:cNvSpPr txBox="1"/>
          <p:nvPr/>
        </p:nvSpPr>
        <p:spPr>
          <a:xfrm>
            <a:off x="3319497" y="3466720"/>
            <a:ext cx="27981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highlight>
                  <a:srgbClr val="E8A721"/>
                </a:highlight>
                <a:latin typeface="Arial"/>
                <a:ea typeface="Arial"/>
                <a:cs typeface="Arial"/>
                <a:sym typeface="Arial"/>
              </a:rPr>
              <a:t>2024/02/25</a:t>
            </a:r>
            <a:endParaRPr sz="700">
              <a:highlight>
                <a:srgbClr val="E8A721"/>
              </a:highlight>
            </a:endParaRPr>
          </a:p>
        </p:txBody>
      </p:sp>
      <p:sp>
        <p:nvSpPr>
          <p:cNvPr id="132" name="Google Shape;132;p25"/>
          <p:cNvSpPr txBox="1"/>
          <p:nvPr/>
        </p:nvSpPr>
        <p:spPr>
          <a:xfrm>
            <a:off x="8629650" y="4581525"/>
            <a:ext cx="133846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sz="7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4"/>
          <p:cNvSpPr/>
          <p:nvPr/>
        </p:nvSpPr>
        <p:spPr>
          <a:xfrm>
            <a:off x="402136" y="758140"/>
            <a:ext cx="7874224" cy="3792751"/>
          </a:xfrm>
          <a:custGeom>
            <a:rect b="b" l="l" r="r" t="t"/>
            <a:pathLst>
              <a:path extrusionOk="0" h="7585502" w="15748447">
                <a:moveTo>
                  <a:pt x="0" y="0"/>
                </a:moveTo>
                <a:lnTo>
                  <a:pt x="15748447" y="0"/>
                </a:lnTo>
                <a:lnTo>
                  <a:pt x="15748447" y="7585503"/>
                </a:lnTo>
                <a:lnTo>
                  <a:pt x="0" y="758550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03" name="Google Shape;203;p34"/>
          <p:cNvSpPr txBox="1"/>
          <p:nvPr/>
        </p:nvSpPr>
        <p:spPr>
          <a:xfrm>
            <a:off x="1284461" y="2092783"/>
            <a:ext cx="6575100" cy="11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7300">
                <a:latin typeface="Calibri"/>
                <a:ea typeface="Calibri"/>
                <a:cs typeface="Calibri"/>
                <a:sym typeface="Calibri"/>
              </a:rPr>
              <a:t>reMOVE</a:t>
            </a:r>
            <a:endParaRPr sz="700"/>
          </a:p>
        </p:txBody>
      </p:sp>
      <p:sp>
        <p:nvSpPr>
          <p:cNvPr id="204" name="Google Shape;204;p34"/>
          <p:cNvSpPr txBox="1"/>
          <p:nvPr/>
        </p:nvSpPr>
        <p:spPr>
          <a:xfrm>
            <a:off x="8629650" y="4581525"/>
            <a:ext cx="267692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10</a:t>
            </a:r>
            <a:endParaRPr sz="7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5"/>
          <p:cNvSpPr/>
          <p:nvPr/>
        </p:nvSpPr>
        <p:spPr>
          <a:xfrm>
            <a:off x="5428362" y="240986"/>
            <a:ext cx="3335134" cy="2347271"/>
          </a:xfrm>
          <a:custGeom>
            <a:rect b="b" l="l" r="r" t="t"/>
            <a:pathLst>
              <a:path extrusionOk="0" h="4694541" w="6670269">
                <a:moveTo>
                  <a:pt x="0" y="0"/>
                </a:moveTo>
                <a:lnTo>
                  <a:pt x="6670269" y="0"/>
                </a:lnTo>
                <a:lnTo>
                  <a:pt x="6670269" y="4694541"/>
                </a:lnTo>
                <a:lnTo>
                  <a:pt x="0" y="469454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 cap="sq" cmpd="sng" w="66675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0" name="Google Shape;210;p35"/>
          <p:cNvSpPr/>
          <p:nvPr/>
        </p:nvSpPr>
        <p:spPr>
          <a:xfrm>
            <a:off x="5428362" y="2616832"/>
            <a:ext cx="3335134" cy="2285683"/>
          </a:xfrm>
          <a:custGeom>
            <a:rect b="b" l="l" r="r" t="t"/>
            <a:pathLst>
              <a:path extrusionOk="0" h="4571365" w="6670269">
                <a:moveTo>
                  <a:pt x="0" y="0"/>
                </a:moveTo>
                <a:lnTo>
                  <a:pt x="6670269" y="0"/>
                </a:lnTo>
                <a:lnTo>
                  <a:pt x="6670269" y="4571365"/>
                </a:lnTo>
                <a:lnTo>
                  <a:pt x="0" y="4571365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-14021" l="0" r="0" t="-9719"/>
            </a:stretch>
          </a:blipFill>
          <a:ln cap="sq" cmpd="sng" w="66675">
            <a:solidFill>
              <a:srgbClr val="FFFFFF"/>
            </a:solidFill>
            <a:prstDash val="solid"/>
            <a:miter lim="8000"/>
            <a:headEnd len="sm" w="sm" type="none"/>
            <a:tailEnd len="sm" w="sm" type="none"/>
          </a:ln>
        </p:spPr>
      </p:sp>
      <p:sp>
        <p:nvSpPr>
          <p:cNvPr id="211" name="Google Shape;211;p35"/>
          <p:cNvSpPr txBox="1"/>
          <p:nvPr/>
        </p:nvSpPr>
        <p:spPr>
          <a:xfrm>
            <a:off x="334928" y="932220"/>
            <a:ext cx="4902300" cy="441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25003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2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①運動した時間を計測する</a:t>
            </a:r>
            <a:endParaRPr b="1" sz="600"/>
          </a:p>
          <a:p>
            <a:pPr indent="0" lvl="0" marL="0" marR="0" rtl="0" algn="l">
              <a:lnSpc>
                <a:spcPct val="25003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2100" u="none" cap="none" strike="noStrike">
                <a:solidFill>
                  <a:srgbClr val="FFFFFF"/>
                </a:solidFill>
              </a:rPr>
              <a:t>②25分を超えていなかったら、赤く光る</a:t>
            </a:r>
            <a:endParaRPr b="1" sz="600"/>
          </a:p>
          <a:p>
            <a:pPr indent="0" lvl="0" marL="0" marR="0" rtl="0" algn="l">
              <a:lnSpc>
                <a:spcPct val="25003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2100" u="none" cap="none" strike="noStrike">
                <a:solidFill>
                  <a:srgbClr val="FFFFFF"/>
                </a:solidFill>
              </a:rPr>
              <a:t>③25分を超えていれば、青く光る</a:t>
            </a:r>
            <a:endParaRPr b="1" sz="600"/>
          </a:p>
          <a:p>
            <a:pPr indent="0" lvl="0" marL="0" marR="0" rtl="0" algn="l">
              <a:lnSpc>
                <a:spcPct val="25003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21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④</a:t>
            </a:r>
            <a:r>
              <a:rPr b="1" i="0" lang="ja" sz="21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周りの人が気づいたら声をかけて、</a:t>
            </a:r>
            <a:endParaRPr b="1" sz="6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25003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2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一緒に運動する</a:t>
            </a:r>
            <a:endParaRPr b="1" sz="7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2181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22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2" name="Google Shape;212;p35"/>
          <p:cNvSpPr txBox="1"/>
          <p:nvPr/>
        </p:nvSpPr>
        <p:spPr>
          <a:xfrm>
            <a:off x="454914" y="345526"/>
            <a:ext cx="40260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2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reMOVE </a:t>
            </a:r>
            <a:r>
              <a:rPr b="1" i="0" lang="ja" sz="2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とは・・・</a:t>
            </a:r>
            <a:endParaRPr b="1" sz="700"/>
          </a:p>
        </p:txBody>
      </p:sp>
      <p:sp>
        <p:nvSpPr>
          <p:cNvPr id="213" name="Google Shape;213;p35"/>
          <p:cNvSpPr txBox="1"/>
          <p:nvPr/>
        </p:nvSpPr>
        <p:spPr>
          <a:xfrm>
            <a:off x="8629650" y="4581525"/>
            <a:ext cx="267692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11</a:t>
            </a:r>
            <a:endParaRPr sz="7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6"/>
          <p:cNvSpPr/>
          <p:nvPr/>
        </p:nvSpPr>
        <p:spPr>
          <a:xfrm>
            <a:off x="5838899" y="368738"/>
            <a:ext cx="1845716" cy="1321115"/>
          </a:xfrm>
          <a:custGeom>
            <a:rect b="b" l="l" r="r" t="t"/>
            <a:pathLst>
              <a:path extrusionOk="0" h="2642230" w="3691432">
                <a:moveTo>
                  <a:pt x="0" y="0"/>
                </a:moveTo>
                <a:lnTo>
                  <a:pt x="3691432" y="0"/>
                </a:lnTo>
                <a:lnTo>
                  <a:pt x="3691432" y="2642231"/>
                </a:lnTo>
                <a:lnTo>
                  <a:pt x="0" y="26422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9" name="Google Shape;219;p36"/>
          <p:cNvSpPr txBox="1"/>
          <p:nvPr/>
        </p:nvSpPr>
        <p:spPr>
          <a:xfrm>
            <a:off x="454914" y="259200"/>
            <a:ext cx="4026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良いところ</a:t>
            </a:r>
            <a:endParaRPr b="1" sz="700"/>
          </a:p>
        </p:txBody>
      </p:sp>
      <p:sp>
        <p:nvSpPr>
          <p:cNvPr id="220" name="Google Shape;220;p36"/>
          <p:cNvSpPr txBox="1"/>
          <p:nvPr/>
        </p:nvSpPr>
        <p:spPr>
          <a:xfrm>
            <a:off x="252140" y="1710502"/>
            <a:ext cx="8639700" cy="38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55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42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・</a:t>
            </a:r>
            <a:r>
              <a:rPr b="1" i="0" lang="ja" sz="42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となりの人の健康に気づきあえる</a:t>
            </a:r>
            <a:endParaRPr b="1" sz="200">
              <a:solidFill>
                <a:srgbClr val="FF0000"/>
              </a:solidFill>
            </a:endParaRPr>
          </a:p>
          <a:p>
            <a:pPr indent="0" lvl="0" marL="0" marR="0" rtl="0" algn="l">
              <a:lnSpc>
                <a:spcPct val="155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4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・スマホに比べて</a:t>
            </a:r>
            <a:endParaRPr b="1" sz="45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55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ja" sz="45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　</a:t>
            </a:r>
            <a:r>
              <a:rPr b="1" i="0" lang="ja" sz="45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物理的、視覚的にわかりやすい</a:t>
            </a:r>
            <a:endParaRPr b="1" sz="500"/>
          </a:p>
          <a:p>
            <a:pPr indent="0" lvl="0" marL="0" marR="0" rtl="0" algn="ctr">
              <a:lnSpc>
                <a:spcPct val="155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47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36"/>
          <p:cNvSpPr txBox="1"/>
          <p:nvPr/>
        </p:nvSpPr>
        <p:spPr>
          <a:xfrm>
            <a:off x="8629650" y="4581525"/>
            <a:ext cx="267692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12</a:t>
            </a:r>
            <a:endParaRPr sz="7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7"/>
          <p:cNvSpPr/>
          <p:nvPr/>
        </p:nvSpPr>
        <p:spPr>
          <a:xfrm>
            <a:off x="6042999" y="61710"/>
            <a:ext cx="1845716" cy="1321115"/>
          </a:xfrm>
          <a:custGeom>
            <a:rect b="b" l="l" r="r" t="t"/>
            <a:pathLst>
              <a:path extrusionOk="0" h="2642230" w="3691432">
                <a:moveTo>
                  <a:pt x="0" y="0"/>
                </a:moveTo>
                <a:lnTo>
                  <a:pt x="3691432" y="0"/>
                </a:lnTo>
                <a:lnTo>
                  <a:pt x="3691432" y="2642231"/>
                </a:lnTo>
                <a:lnTo>
                  <a:pt x="0" y="26422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7" name="Google Shape;227;p37"/>
          <p:cNvSpPr txBox="1"/>
          <p:nvPr/>
        </p:nvSpPr>
        <p:spPr>
          <a:xfrm>
            <a:off x="514350" y="319473"/>
            <a:ext cx="4026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今後</a:t>
            </a:r>
            <a:endParaRPr b="1" sz="700"/>
          </a:p>
        </p:txBody>
      </p:sp>
      <p:sp>
        <p:nvSpPr>
          <p:cNvPr id="228" name="Google Shape;228;p37"/>
          <p:cNvSpPr txBox="1"/>
          <p:nvPr/>
        </p:nvSpPr>
        <p:spPr>
          <a:xfrm>
            <a:off x="674935" y="1382831"/>
            <a:ext cx="7794000" cy="33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62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5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デザインをもっと良くする</a:t>
            </a:r>
            <a:endParaRPr b="1" sz="400"/>
          </a:p>
          <a:p>
            <a:pPr indent="0" lvl="0" marL="0" marR="0" rtl="0" algn="ctr">
              <a:lnSpc>
                <a:spcPct val="162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5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鎌倉のお年寄りの方に</a:t>
            </a:r>
            <a:endParaRPr b="1" sz="400"/>
          </a:p>
          <a:p>
            <a:pPr indent="0" lvl="0" marL="0" marR="0" rtl="0" algn="ctr">
              <a:lnSpc>
                <a:spcPct val="162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53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使ってもらう</a:t>
            </a:r>
            <a:endParaRPr b="1" sz="700"/>
          </a:p>
        </p:txBody>
      </p:sp>
      <p:sp>
        <p:nvSpPr>
          <p:cNvPr id="229" name="Google Shape;229;p37"/>
          <p:cNvSpPr txBox="1"/>
          <p:nvPr/>
        </p:nvSpPr>
        <p:spPr>
          <a:xfrm>
            <a:off x="8629650" y="4581525"/>
            <a:ext cx="267692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13</a:t>
            </a:r>
            <a:endParaRPr sz="7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 txBox="1"/>
          <p:nvPr/>
        </p:nvSpPr>
        <p:spPr>
          <a:xfrm>
            <a:off x="346422" y="1946112"/>
            <a:ext cx="84513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6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ありがとうございました</a:t>
            </a:r>
            <a:endParaRPr b="1" sz="700"/>
          </a:p>
        </p:txBody>
      </p:sp>
      <p:sp>
        <p:nvSpPr>
          <p:cNvPr id="235" name="Google Shape;235;p38"/>
          <p:cNvSpPr txBox="1"/>
          <p:nvPr/>
        </p:nvSpPr>
        <p:spPr>
          <a:xfrm>
            <a:off x="8629650" y="4581525"/>
            <a:ext cx="267692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14</a:t>
            </a:r>
            <a:endParaRPr sz="700"/>
          </a:p>
        </p:txBody>
      </p:sp>
      <p:pic>
        <p:nvPicPr>
          <p:cNvPr id="236" name="Google Shape;236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6225" y="162462"/>
            <a:ext cx="7983426" cy="4490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5757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6"/>
          <p:cNvSpPr/>
          <p:nvPr/>
        </p:nvSpPr>
        <p:spPr>
          <a:xfrm>
            <a:off x="0" y="0"/>
            <a:ext cx="9144000" cy="5143500"/>
          </a:xfrm>
          <a:custGeom>
            <a:rect b="b" l="l" r="r" t="t"/>
            <a:pathLst>
              <a:path extrusionOk="0" h="10287000" w="18288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-9109" l="0" r="0" t="-9108"/>
            </a:stretch>
          </a:blipFill>
          <a:ln>
            <a:noFill/>
          </a:ln>
        </p:spPr>
      </p:sp>
      <p:sp>
        <p:nvSpPr>
          <p:cNvPr id="138" name="Google Shape;138;p26"/>
          <p:cNvSpPr txBox="1"/>
          <p:nvPr/>
        </p:nvSpPr>
        <p:spPr>
          <a:xfrm>
            <a:off x="375575" y="469775"/>
            <a:ext cx="6393000" cy="125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4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避難所のみんなの</a:t>
            </a:r>
            <a:endParaRPr b="1" sz="400">
              <a:highlight>
                <a:schemeClr val="lt1"/>
              </a:highlight>
            </a:endParaRPr>
          </a:p>
          <a:p>
            <a:pPr indent="0" lvl="0" marL="0" marR="0" rtl="0" algn="l">
              <a:lnSpc>
                <a:spcPct val="13999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4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健康を守りたい！！</a:t>
            </a:r>
            <a:endParaRPr b="1" sz="400">
              <a:highlight>
                <a:schemeClr val="lt1"/>
              </a:highlight>
            </a:endParaRPr>
          </a:p>
        </p:txBody>
      </p:sp>
      <p:sp>
        <p:nvSpPr>
          <p:cNvPr id="139" name="Google Shape;139;p26"/>
          <p:cNvSpPr txBox="1"/>
          <p:nvPr/>
        </p:nvSpPr>
        <p:spPr>
          <a:xfrm>
            <a:off x="514350" y="4591050"/>
            <a:ext cx="2133989" cy="2413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3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https://www.nikkei.com</a:t>
            </a:r>
            <a:endParaRPr sz="700"/>
          </a:p>
        </p:txBody>
      </p:sp>
      <p:sp>
        <p:nvSpPr>
          <p:cNvPr id="140" name="Google Shape;140;p26"/>
          <p:cNvSpPr txBox="1"/>
          <p:nvPr/>
        </p:nvSpPr>
        <p:spPr>
          <a:xfrm>
            <a:off x="8691138" y="4638675"/>
            <a:ext cx="133846" cy="604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sz="700"/>
          </a:p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7"/>
          <p:cNvSpPr txBox="1"/>
          <p:nvPr/>
        </p:nvSpPr>
        <p:spPr>
          <a:xfrm>
            <a:off x="405135" y="404813"/>
            <a:ext cx="4026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きっかけ</a:t>
            </a:r>
            <a:endParaRPr b="1" sz="700"/>
          </a:p>
        </p:txBody>
      </p:sp>
      <p:grpSp>
        <p:nvGrpSpPr>
          <p:cNvPr id="146" name="Google Shape;146;p27"/>
          <p:cNvGrpSpPr/>
          <p:nvPr/>
        </p:nvGrpSpPr>
        <p:grpSpPr>
          <a:xfrm>
            <a:off x="1104068" y="1066678"/>
            <a:ext cx="7002225" cy="3880165"/>
            <a:chOff x="0" y="-488950"/>
            <a:chExt cx="18672600" cy="10347107"/>
          </a:xfrm>
        </p:grpSpPr>
        <p:sp>
          <p:nvSpPr>
            <p:cNvPr id="147" name="Google Shape;147;p27"/>
            <p:cNvSpPr txBox="1"/>
            <p:nvPr/>
          </p:nvSpPr>
          <p:spPr>
            <a:xfrm>
              <a:off x="0" y="-488950"/>
              <a:ext cx="18672600" cy="213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9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ja" sz="52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社会問題全般</a:t>
              </a:r>
              <a:endParaRPr b="1" sz="700"/>
            </a:p>
          </p:txBody>
        </p:sp>
        <p:sp>
          <p:nvSpPr>
            <p:cNvPr id="148" name="Google Shape;148;p27"/>
            <p:cNvSpPr txBox="1"/>
            <p:nvPr/>
          </p:nvSpPr>
          <p:spPr>
            <a:xfrm>
              <a:off x="0" y="1747657"/>
              <a:ext cx="18672600" cy="811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9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ja" sz="52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鎌倉の安全</a:t>
              </a:r>
              <a:endParaRPr b="1" sz="700"/>
            </a:p>
            <a:p>
              <a:pPr indent="0" lvl="0" marL="0" marR="0" rtl="0" algn="ctr">
                <a:lnSpc>
                  <a:spcPct val="13999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ja" sz="5200" u="none" cap="none" strike="noStrike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能登半島の地震</a:t>
              </a:r>
              <a:endParaRPr b="1" sz="700">
                <a:solidFill>
                  <a:srgbClr val="FF0000"/>
                </a:solidFill>
              </a:endParaRPr>
            </a:p>
            <a:p>
              <a:pPr indent="0" lvl="0" marL="0" marR="0" rtl="0" algn="ctr">
                <a:lnSpc>
                  <a:spcPct val="139996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ja" sz="5200" u="none" cap="none" strike="noStrike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rPr>
                <a:t>生活習慣病</a:t>
              </a:r>
              <a:endParaRPr b="1" sz="700"/>
            </a:p>
          </p:txBody>
        </p:sp>
      </p:grpSp>
      <p:sp>
        <p:nvSpPr>
          <p:cNvPr id="149" name="Google Shape;149;p27"/>
          <p:cNvSpPr txBox="1"/>
          <p:nvPr/>
        </p:nvSpPr>
        <p:spPr>
          <a:xfrm>
            <a:off x="8629650" y="4538980"/>
            <a:ext cx="133846" cy="604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sz="700"/>
          </a:p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8"/>
          <p:cNvSpPr txBox="1"/>
          <p:nvPr/>
        </p:nvSpPr>
        <p:spPr>
          <a:xfrm>
            <a:off x="459743" y="2862263"/>
            <a:ext cx="82245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8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精神的な不調</a:t>
            </a:r>
            <a:endParaRPr b="1" sz="700"/>
          </a:p>
        </p:txBody>
      </p:sp>
      <p:sp>
        <p:nvSpPr>
          <p:cNvPr id="155" name="Google Shape;155;p28"/>
          <p:cNvSpPr txBox="1"/>
          <p:nvPr/>
        </p:nvSpPr>
        <p:spPr>
          <a:xfrm>
            <a:off x="405135" y="404813"/>
            <a:ext cx="4026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発見した課題</a:t>
            </a:r>
            <a:endParaRPr b="1" sz="700"/>
          </a:p>
        </p:txBody>
      </p:sp>
      <p:sp>
        <p:nvSpPr>
          <p:cNvPr id="156" name="Google Shape;156;p28"/>
          <p:cNvSpPr txBox="1"/>
          <p:nvPr/>
        </p:nvSpPr>
        <p:spPr>
          <a:xfrm>
            <a:off x="397832" y="1628715"/>
            <a:ext cx="83484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59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エコノミークラス症候群</a:t>
            </a:r>
            <a:endParaRPr b="1" sz="500">
              <a:solidFill>
                <a:srgbClr val="FF0000"/>
              </a:solidFill>
            </a:endParaRPr>
          </a:p>
        </p:txBody>
      </p:sp>
      <p:sp>
        <p:nvSpPr>
          <p:cNvPr id="157" name="Google Shape;157;p28"/>
          <p:cNvSpPr txBox="1"/>
          <p:nvPr/>
        </p:nvSpPr>
        <p:spPr>
          <a:xfrm>
            <a:off x="8612322" y="4581525"/>
            <a:ext cx="133846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sz="7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29"/>
          <p:cNvSpPr txBox="1"/>
          <p:nvPr/>
        </p:nvSpPr>
        <p:spPr>
          <a:xfrm>
            <a:off x="560250" y="527900"/>
            <a:ext cx="8023500" cy="458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3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エコノミークラス症候群</a:t>
            </a: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とは</a:t>
            </a:r>
            <a:endParaRPr b="1" sz="700"/>
          </a:p>
          <a:p>
            <a:pPr indent="0" lvl="0" marL="0" marR="0" rtl="0" algn="l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9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長時間動かないことで血栓ができ</a:t>
            </a:r>
            <a:endParaRPr b="1" sz="700"/>
          </a:p>
          <a:p>
            <a:pPr indent="0" lvl="0" marL="0" marR="0" rtl="0" algn="l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ひどいときには</a:t>
            </a:r>
            <a:endParaRPr b="1" sz="700"/>
          </a:p>
          <a:p>
            <a:pPr indent="0" lvl="0" marL="0" marR="0" rtl="0" algn="l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組織の壊死や呼吸困難が起こる病気</a:t>
            </a:r>
            <a:endParaRPr b="1" sz="700"/>
          </a:p>
          <a:p>
            <a:pPr indent="0" lvl="0" marL="0" marR="0" rtl="0" algn="l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39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29"/>
          <p:cNvSpPr txBox="1"/>
          <p:nvPr/>
        </p:nvSpPr>
        <p:spPr>
          <a:xfrm>
            <a:off x="8629650" y="4581525"/>
            <a:ext cx="133846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 sz="7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30"/>
          <p:cNvSpPr/>
          <p:nvPr/>
        </p:nvSpPr>
        <p:spPr>
          <a:xfrm>
            <a:off x="-262325" y="-745806"/>
            <a:ext cx="9641545" cy="6616510"/>
          </a:xfrm>
          <a:custGeom>
            <a:rect b="b" l="l" r="r" t="t"/>
            <a:pathLst>
              <a:path extrusionOk="0" h="13233020" w="19283089">
                <a:moveTo>
                  <a:pt x="0" y="0"/>
                </a:moveTo>
                <a:lnTo>
                  <a:pt x="19283089" y="0"/>
                </a:lnTo>
                <a:lnTo>
                  <a:pt x="19283089" y="13233020"/>
                </a:lnTo>
                <a:lnTo>
                  <a:pt x="0" y="1323302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69" name="Google Shape;169;p30"/>
          <p:cNvSpPr txBox="1"/>
          <p:nvPr/>
        </p:nvSpPr>
        <p:spPr>
          <a:xfrm>
            <a:off x="309451" y="2195662"/>
            <a:ext cx="85251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000000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個人のスペースに引きこもってしまう</a:t>
            </a:r>
            <a:endParaRPr b="1" sz="700">
              <a:highlight>
                <a:schemeClr val="lt1"/>
              </a:highlight>
            </a:endParaRPr>
          </a:p>
        </p:txBody>
      </p:sp>
      <p:sp>
        <p:nvSpPr>
          <p:cNvPr id="170" name="Google Shape;170;p30"/>
          <p:cNvSpPr txBox="1"/>
          <p:nvPr/>
        </p:nvSpPr>
        <p:spPr>
          <a:xfrm>
            <a:off x="8700703" y="4581525"/>
            <a:ext cx="133846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</a:t>
            </a:r>
            <a:endParaRPr sz="7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1"/>
          <p:cNvSpPr txBox="1"/>
          <p:nvPr/>
        </p:nvSpPr>
        <p:spPr>
          <a:xfrm>
            <a:off x="459743" y="2709863"/>
            <a:ext cx="82245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8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会話量が減る</a:t>
            </a:r>
            <a:endParaRPr b="1" sz="700"/>
          </a:p>
        </p:txBody>
      </p:sp>
      <p:sp>
        <p:nvSpPr>
          <p:cNvPr id="176" name="Google Shape;176;p31"/>
          <p:cNvSpPr txBox="1"/>
          <p:nvPr/>
        </p:nvSpPr>
        <p:spPr>
          <a:xfrm>
            <a:off x="405135" y="404813"/>
            <a:ext cx="4026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課題の原因</a:t>
            </a:r>
            <a:endParaRPr b="1" sz="700"/>
          </a:p>
        </p:txBody>
      </p:sp>
      <p:sp>
        <p:nvSpPr>
          <p:cNvPr id="177" name="Google Shape;177;p31"/>
          <p:cNvSpPr txBox="1"/>
          <p:nvPr/>
        </p:nvSpPr>
        <p:spPr>
          <a:xfrm>
            <a:off x="397832" y="1419165"/>
            <a:ext cx="83484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8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運動量が減る</a:t>
            </a:r>
            <a:endParaRPr b="1" sz="700"/>
          </a:p>
        </p:txBody>
      </p:sp>
      <p:sp>
        <p:nvSpPr>
          <p:cNvPr id="178" name="Google Shape;178;p31"/>
          <p:cNvSpPr txBox="1"/>
          <p:nvPr/>
        </p:nvSpPr>
        <p:spPr>
          <a:xfrm rot="1368958">
            <a:off x="5875501" y="1030838"/>
            <a:ext cx="3070126" cy="4378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“減る”のダブルコンボ</a:t>
            </a:r>
            <a:endParaRPr sz="700"/>
          </a:p>
        </p:txBody>
      </p:sp>
      <p:sp>
        <p:nvSpPr>
          <p:cNvPr id="179" name="Google Shape;179;p31"/>
          <p:cNvSpPr txBox="1"/>
          <p:nvPr/>
        </p:nvSpPr>
        <p:spPr>
          <a:xfrm>
            <a:off x="8612322" y="4581525"/>
            <a:ext cx="133846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7</a:t>
            </a:r>
            <a:endParaRPr sz="7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2"/>
          <p:cNvSpPr txBox="1"/>
          <p:nvPr/>
        </p:nvSpPr>
        <p:spPr>
          <a:xfrm>
            <a:off x="459743" y="2709863"/>
            <a:ext cx="82245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8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精神的な不調</a:t>
            </a:r>
            <a:endParaRPr b="1" sz="700"/>
          </a:p>
        </p:txBody>
      </p:sp>
      <p:sp>
        <p:nvSpPr>
          <p:cNvPr id="185" name="Google Shape;185;p32"/>
          <p:cNvSpPr txBox="1"/>
          <p:nvPr/>
        </p:nvSpPr>
        <p:spPr>
          <a:xfrm>
            <a:off x="405135" y="404813"/>
            <a:ext cx="4026000" cy="6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発見した課題</a:t>
            </a:r>
            <a:endParaRPr b="1" sz="700"/>
          </a:p>
        </p:txBody>
      </p:sp>
      <p:sp>
        <p:nvSpPr>
          <p:cNvPr id="186" name="Google Shape;186;p32"/>
          <p:cNvSpPr txBox="1"/>
          <p:nvPr/>
        </p:nvSpPr>
        <p:spPr>
          <a:xfrm>
            <a:off x="397832" y="1476315"/>
            <a:ext cx="8348400" cy="9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5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エコノミークラス症候群</a:t>
            </a:r>
            <a:endParaRPr b="1" sz="500"/>
          </a:p>
        </p:txBody>
      </p:sp>
      <p:sp>
        <p:nvSpPr>
          <p:cNvPr id="187" name="Google Shape;187;p32"/>
          <p:cNvSpPr txBox="1"/>
          <p:nvPr/>
        </p:nvSpPr>
        <p:spPr>
          <a:xfrm>
            <a:off x="8617334" y="4581525"/>
            <a:ext cx="133846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8</a:t>
            </a:r>
            <a:endParaRPr sz="7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A721"/>
        </a:solid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33"/>
          <p:cNvSpPr/>
          <p:nvPr/>
        </p:nvSpPr>
        <p:spPr>
          <a:xfrm rot="953806">
            <a:off x="7346841" y="2968507"/>
            <a:ext cx="1953857" cy="2470394"/>
          </a:xfrm>
          <a:custGeom>
            <a:rect b="b" l="l" r="r" t="t"/>
            <a:pathLst>
              <a:path extrusionOk="0" h="4940788" w="3907714">
                <a:moveTo>
                  <a:pt x="0" y="0"/>
                </a:moveTo>
                <a:lnTo>
                  <a:pt x="3907714" y="0"/>
                </a:lnTo>
                <a:lnTo>
                  <a:pt x="3907714" y="4940788"/>
                </a:lnTo>
                <a:lnTo>
                  <a:pt x="0" y="494078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3" name="Google Shape;193;p33"/>
          <p:cNvSpPr/>
          <p:nvPr/>
        </p:nvSpPr>
        <p:spPr>
          <a:xfrm>
            <a:off x="5548538" y="308465"/>
            <a:ext cx="1845716" cy="1321115"/>
          </a:xfrm>
          <a:custGeom>
            <a:rect b="b" l="l" r="r" t="t"/>
            <a:pathLst>
              <a:path extrusionOk="0" h="2642230" w="3691432">
                <a:moveTo>
                  <a:pt x="0" y="0"/>
                </a:moveTo>
                <a:lnTo>
                  <a:pt x="3691432" y="0"/>
                </a:lnTo>
                <a:lnTo>
                  <a:pt x="3691432" y="2642231"/>
                </a:lnTo>
                <a:lnTo>
                  <a:pt x="0" y="2642231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4" name="Google Shape;194;p33"/>
          <p:cNvSpPr txBox="1"/>
          <p:nvPr/>
        </p:nvSpPr>
        <p:spPr>
          <a:xfrm>
            <a:off x="454913" y="1136863"/>
            <a:ext cx="63015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ja" sz="8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運動や会話を促すアイテム</a:t>
            </a:r>
            <a:endParaRPr b="1" sz="700"/>
          </a:p>
        </p:txBody>
      </p:sp>
      <p:sp>
        <p:nvSpPr>
          <p:cNvPr id="195" name="Google Shape;195;p33"/>
          <p:cNvSpPr txBox="1"/>
          <p:nvPr/>
        </p:nvSpPr>
        <p:spPr>
          <a:xfrm>
            <a:off x="831704" y="4094166"/>
            <a:ext cx="3272549" cy="7098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を作ります！</a:t>
            </a:r>
            <a:endParaRPr sz="700"/>
          </a:p>
        </p:txBody>
      </p:sp>
      <p:sp>
        <p:nvSpPr>
          <p:cNvPr id="196" name="Google Shape;196;p33"/>
          <p:cNvSpPr txBox="1"/>
          <p:nvPr/>
        </p:nvSpPr>
        <p:spPr>
          <a:xfrm>
            <a:off x="454914" y="404813"/>
            <a:ext cx="4026132" cy="7098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39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私達は・・・</a:t>
            </a:r>
            <a:endParaRPr sz="700"/>
          </a:p>
        </p:txBody>
      </p:sp>
      <p:sp>
        <p:nvSpPr>
          <p:cNvPr id="197" name="Google Shape;197;p33"/>
          <p:cNvSpPr txBox="1"/>
          <p:nvPr/>
        </p:nvSpPr>
        <p:spPr>
          <a:xfrm>
            <a:off x="8629650" y="4581525"/>
            <a:ext cx="133846" cy="3044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1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ja" sz="1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9</a:t>
            </a:r>
            <a:endParaRPr sz="7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