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Lst>
  <p:sldSz cy="5143500" cx="9144000"/>
  <p:notesSz cx="6858000" cy="9144000"/>
  <p:embeddedFontLst>
    <p:embeddedFont>
      <p:font typeface="Open Sans SemiBold"/>
      <p:regular r:id="rId55"/>
      <p:bold r:id="rId56"/>
      <p:italic r:id="rId57"/>
      <p:boldItalic r:id="rId58"/>
    </p:embeddedFont>
    <p:embeddedFont>
      <p:font typeface="Open Sans"/>
      <p:regular r:id="rId59"/>
      <p:bold r:id="rId60"/>
      <p:italic r:id="rId61"/>
      <p:boldItalic r:id="rId6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font" Target="fonts/OpenSans-boldItalic.fntdata"/><Relationship Id="rId61" Type="http://schemas.openxmlformats.org/officeDocument/2006/relationships/font" Target="fonts/OpenSans-italic.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60" Type="http://schemas.openxmlformats.org/officeDocument/2006/relationships/font" Target="fonts/OpenSans-bold.fntdata"/><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font" Target="fonts/OpenSansSemiBold-regular.fntdata"/><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font" Target="fonts/OpenSansSemiBold-italic.fntdata"/><Relationship Id="rId12" Type="http://schemas.openxmlformats.org/officeDocument/2006/relationships/slide" Target="slides/slide7.xml"/><Relationship Id="rId56" Type="http://schemas.openxmlformats.org/officeDocument/2006/relationships/font" Target="fonts/OpenSansSemiBold-bold.fntdata"/><Relationship Id="rId15" Type="http://schemas.openxmlformats.org/officeDocument/2006/relationships/slide" Target="slides/slide10.xml"/><Relationship Id="rId59" Type="http://schemas.openxmlformats.org/officeDocument/2006/relationships/font" Target="fonts/OpenSans-regular.fntdata"/><Relationship Id="rId14" Type="http://schemas.openxmlformats.org/officeDocument/2006/relationships/slide" Target="slides/slide9.xml"/><Relationship Id="rId58" Type="http://schemas.openxmlformats.org/officeDocument/2006/relationships/font" Target="fonts/OpenSansSemiBold-boldItalic.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bc1fb66014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bc1fb66014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ja">
                <a:solidFill>
                  <a:schemeClr val="dk1"/>
                </a:solidFill>
              </a:rPr>
              <a:t>鎌倉の森林を守る！　じゃじゃん！！　</a:t>
            </a:r>
            <a:endParaRPr>
              <a:solidFill>
                <a:schemeClr val="dk1"/>
              </a:solidFill>
            </a:endParaRPr>
          </a:p>
          <a:p>
            <a:pPr indent="0" lvl="0" marL="0" rtl="0" algn="l">
              <a:spcBef>
                <a:spcPts val="0"/>
              </a:spcBef>
              <a:spcAft>
                <a:spcPts val="0"/>
              </a:spcAft>
              <a:buClr>
                <a:schemeClr val="dk1"/>
              </a:buClr>
              <a:buSzPts val="1100"/>
              <a:buFont typeface="Arial"/>
              <a:buNone/>
            </a:pPr>
            <a:r>
              <a:rPr lang="ja">
                <a:solidFill>
                  <a:schemeClr val="dk1"/>
                </a:solidFill>
              </a:rPr>
              <a:t>みんな）エコヒーローズ！</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g2c46bca4a13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 name="Google Shape;123;g2c46bca4a13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なので私たちは、竹を若者にとって身近な存在にするべきだと考えました。</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2ba3b979d6a_0_1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 name="Google Shape;130;g2ba3b979d6a_0_1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当初、私たちは、AIが搭載された竹製の植木鉢を考えました。</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2c438f127cb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2c438f127cb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⭐️また、その植木鉢のデザインを粘土や3Dプリンタで三次元に抽出しました。</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 name="Shape 149"/>
        <p:cNvGrpSpPr/>
        <p:nvPr/>
      </p:nvGrpSpPr>
      <p:grpSpPr>
        <a:xfrm>
          <a:off x="0" y="0"/>
          <a:ext cx="0" cy="0"/>
          <a:chOff x="0" y="0"/>
          <a:chExt cx="0" cy="0"/>
        </a:xfrm>
      </p:grpSpPr>
      <p:sp>
        <p:nvSpPr>
          <p:cNvPr id="150" name="Google Shape;150;g2c15ceebb23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1" name="Google Shape;151;g2c15ceebb23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これがどのように森林を守るのかというと、</a:t>
            </a:r>
            <a:endParaRPr/>
          </a:p>
          <a:p>
            <a:pPr indent="0" lvl="0" marL="0" rtl="0" algn="l">
              <a:spcBef>
                <a:spcPts val="0"/>
              </a:spcBef>
              <a:spcAft>
                <a:spcPts val="0"/>
              </a:spcAft>
              <a:buNone/>
            </a:pPr>
            <a:r>
              <a:rPr lang="ja"/>
              <a:t>まず竹害の竹で植木鉢の作成し、その植木鉢を使って地域の若者が植物を育て、育てた植物を竹</a:t>
            </a:r>
            <a:r>
              <a:rPr lang="ja"/>
              <a:t>害</a:t>
            </a:r>
            <a:r>
              <a:rPr lang="ja"/>
              <a:t>が起きていた区域に埋めて竹害を森林に変えようというものです。</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2ba3b979d6a_0_1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 name="Google Shape;160;g2ba3b979d6a_0_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しかし、そのプロジェクトを行う以前の課題があることに気づきました。</a:t>
            </a:r>
            <a:endParaRPr/>
          </a:p>
          <a:p>
            <a:pPr indent="0" lvl="0" marL="0" rtl="0" algn="l">
              <a:spcBef>
                <a:spcPts val="0"/>
              </a:spcBef>
              <a:spcAft>
                <a:spcPts val="0"/>
              </a:spcAft>
              <a:buNone/>
            </a:pPr>
            <a:r>
              <a:rPr lang="ja"/>
              <a:t>それは竹の腐りやすさや加工しにく</a:t>
            </a:r>
            <a:r>
              <a:rPr lang="ja"/>
              <a:t>さによる</a:t>
            </a:r>
            <a:r>
              <a:rPr lang="ja"/>
              <a:t>植木鉢の作成</a:t>
            </a:r>
            <a:r>
              <a:rPr lang="ja"/>
              <a:t>の</a:t>
            </a:r>
            <a:r>
              <a:rPr lang="ja"/>
              <a:t>難し</a:t>
            </a:r>
            <a:r>
              <a:rPr lang="ja"/>
              <a:t>さです。</a:t>
            </a:r>
            <a:endParaRPr/>
          </a:p>
          <a:p>
            <a:pPr indent="0" lvl="0" marL="0" rtl="0" algn="l">
              <a:spcBef>
                <a:spcPts val="0"/>
              </a:spcBef>
              <a:spcAft>
                <a:spcPts val="0"/>
              </a:spcAft>
              <a:buNone/>
            </a:pPr>
            <a:r>
              <a:rPr lang="ja"/>
              <a:t>さらに竹の消費量が少ないことからも問題解決にならないのではと考えました。</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2c35312f365_0_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1" name="Google Shape;171;g2c35312f365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⭐️ここで疑問が！</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2c35312f365_0_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7" name="Google Shape;177;g2c35312f365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このままでは根本的な竹害解決にはならないのではと思いました。いくら私たちが頑張っても、迅速なスピードで広がっている竹を止めることは難しいのではないかと考えました。</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2c35312f365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2c35312f365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⭐️そこで地球の学校の代表理事を務める長谷川さんと</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2c35312f365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2c35312f365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⭐️竹部で活躍中の平野さんと川原さん</a:t>
            </a:r>
            <a:r>
              <a:rPr lang="ja"/>
              <a:t>に</a:t>
            </a:r>
            <a:r>
              <a:rPr lang="ja"/>
              <a:t>インタビューをしました。</a:t>
            </a:r>
            <a:endParaRPr/>
          </a:p>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2c46bca4a13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7" name="Google Shape;197;g2c46bca4a13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すると、意識の低さというよりも知っている人が少ないことがわかりました。</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2ba3b979d6a_0_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2ba3b979d6a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遼)僕達は鎌倉の森林破壊を</a:t>
            </a:r>
            <a:r>
              <a:rPr lang="ja"/>
              <a:t>止</a:t>
            </a:r>
            <a:r>
              <a:rPr lang="ja"/>
              <a:t>めるというテーマで活動して</a:t>
            </a:r>
            <a:r>
              <a:rPr lang="ja"/>
              <a:t>きました。</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2c35312f365_0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2c35312f365_0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問題点は意識の低さではなく</a:t>
            </a:r>
            <a:r>
              <a:rPr lang="ja"/>
              <a:t>若者の認知度の低さだとチーム内で再認識しました。</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9" name="Shape 209"/>
        <p:cNvGrpSpPr/>
        <p:nvPr/>
      </p:nvGrpSpPr>
      <p:grpSpPr>
        <a:xfrm>
          <a:off x="0" y="0"/>
          <a:ext cx="0" cy="0"/>
          <a:chOff x="0" y="0"/>
          <a:chExt cx="0" cy="0"/>
        </a:xfrm>
      </p:grpSpPr>
      <p:sp>
        <p:nvSpPr>
          <p:cNvPr id="210" name="Google Shape;210;g2ba3b979d6a_0_1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1" name="Google Shape;211;g2ba3b979d6a_0_1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そこで若者の認知拡大を目的にすることにしました</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g2c35ad29e39_1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8" name="Google Shape;218;g2c35ad29e39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そこで</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2c35ad29e39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2c35ad29e39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私たちが目をつけたのが竹の使い道の多さです。</a:t>
            </a:r>
            <a:endParaRPr/>
          </a:p>
          <a:p>
            <a:pPr indent="0" lvl="0" marL="0" rtl="0" algn="l">
              <a:spcBef>
                <a:spcPts val="0"/>
              </a:spcBef>
              <a:spcAft>
                <a:spcPts val="0"/>
              </a:spcAft>
              <a:buNone/>
            </a:pPr>
            <a:r>
              <a:t/>
            </a:r>
            <a:endParaRPr/>
          </a:p>
          <a:p>
            <a:pPr indent="0" lvl="0" marL="0" rtl="0" algn="l">
              <a:spcBef>
                <a:spcPts val="0"/>
              </a:spcBef>
              <a:spcAft>
                <a:spcPts val="0"/>
              </a:spcAft>
              <a:buNone/>
            </a:pPr>
            <a:r>
              <a:rPr lang="ja"/>
              <a:t>そして、竹の使い方を広めていくことで「</a:t>
            </a:r>
            <a:r>
              <a:rPr b="1" lang="ja"/>
              <a:t>竹</a:t>
            </a:r>
            <a:r>
              <a:rPr lang="ja"/>
              <a:t>」という素材を売り出していこうと思いました。</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2c35ad29e39_1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2c35ad29e39_1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竹の使用例を広めるために私たちは、</a:t>
            </a:r>
            <a:r>
              <a:rPr lang="ja"/>
              <a:t>加工が簡単な</a:t>
            </a:r>
            <a:r>
              <a:rPr b="1" lang="ja"/>
              <a:t>竹チップ</a:t>
            </a:r>
            <a:r>
              <a:rPr lang="ja"/>
              <a:t>を</a:t>
            </a:r>
            <a:r>
              <a:rPr lang="ja"/>
              <a:t>使うことにしました</a:t>
            </a:r>
            <a:endParaRPr/>
          </a:p>
          <a:p>
            <a:pPr indent="0" lvl="0" marL="0" rtl="0" algn="l">
              <a:spcBef>
                <a:spcPts val="0"/>
              </a:spcBef>
              <a:spcAft>
                <a:spcPts val="0"/>
              </a:spcAft>
              <a:buNone/>
            </a:pPr>
            <a:r>
              <a:rPr lang="ja"/>
              <a:t>そしてそれをコンポストに生かしました</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2c35312f365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2c35312f365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⭐️実際に竹チップでコンポストを行っている、松本さんにお話を伺ってきました。</a:t>
            </a:r>
            <a:endParaRPr/>
          </a:p>
          <a:p>
            <a:pPr indent="0" lvl="0" marL="0" rtl="0" algn="l">
              <a:spcBef>
                <a:spcPts val="0"/>
              </a:spcBef>
              <a:spcAft>
                <a:spcPts val="0"/>
              </a:spcAft>
              <a:buNone/>
            </a:pPr>
            <a:r>
              <a:t/>
            </a:r>
            <a:endParaRPr/>
          </a:p>
          <a:p>
            <a:pPr indent="0" lvl="0" marL="0" rtl="0" algn="l">
              <a:spcBef>
                <a:spcPts val="0"/>
              </a:spcBef>
              <a:spcAft>
                <a:spcPts val="0"/>
              </a:spcAft>
              <a:buNone/>
            </a:pPr>
            <a:r>
              <a:rPr lang="ja"/>
              <a:t>×また、キエーロという土の力で生ごみ処理ができ、コンポストと違い、たい肥がでないというものを開発した方でもあります。</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269ec95720e_2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9" name="Google Shape;249;g269ec95720e_2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竹チップとは簡単に説明すると</a:t>
            </a:r>
            <a:r>
              <a:rPr lang="ja"/>
              <a:t>竹を砕いた</a:t>
            </a:r>
            <a:r>
              <a:rPr lang="ja"/>
              <a:t>ものです。竹チップ</a:t>
            </a:r>
            <a:r>
              <a:rPr lang="ja"/>
              <a:t>に含まれる微生物によって、生ごみを分解することができます</a:t>
            </a:r>
            <a:r>
              <a:rPr lang="ja"/>
              <a:t>。</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269ec95720e_2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269ec95720e_2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コンポストとは生ごみを微生物の力で水とCO2に分解するものです。</a:t>
            </a:r>
            <a:endParaRPr/>
          </a:p>
          <a:p>
            <a:pPr indent="0" lvl="0" marL="0" rtl="0" algn="l">
              <a:spcBef>
                <a:spcPts val="0"/>
              </a:spcBef>
              <a:spcAft>
                <a:spcPts val="0"/>
              </a:spcAft>
              <a:buNone/>
            </a:pPr>
            <a:r>
              <a:rPr lang="ja"/>
              <a:t>土のコンポストが主流ですが今回私たちは、土の代わりに竹チップを使います。</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269ec95720e_2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269ec95720e_2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⭐️竹チップコンポストのやり方です。</a:t>
            </a:r>
            <a:endParaRPr/>
          </a:p>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269ec95720e_1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269ec95720e_1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最初に生ごみを投入します。</a:t>
            </a:r>
            <a:endParaRPr/>
          </a:p>
          <a:p>
            <a:pPr indent="0" lvl="0" marL="0" rtl="0" algn="l">
              <a:spcBef>
                <a:spcPts val="0"/>
              </a:spcBef>
              <a:spcAft>
                <a:spcPts val="0"/>
              </a:spcAft>
              <a:buNone/>
            </a:pPr>
            <a:r>
              <a:t/>
            </a:r>
            <a:endParaRPr/>
          </a:p>
          <a:p>
            <a:pPr indent="0" lvl="0" marL="0" rtl="0" algn="l">
              <a:spcBef>
                <a:spcPts val="0"/>
              </a:spcBef>
              <a:spcAft>
                <a:spcPts val="0"/>
              </a:spcAft>
              <a:buNone/>
            </a:pPr>
            <a:r>
              <a:rPr lang="ja"/>
              <a:t>油はコンポストに入れた際に分解のスピードを増進してくれる役割があります。</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269d27cf82e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269d27cf82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遼　</a:t>
            </a:r>
            <a:r>
              <a:rPr lang="ja"/>
              <a:t>現在鎌倉では整備されていない森林が増加傾向にあり、特に竹が過度に増えてしまっているという現状があります。</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269ec95720e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269ec95720e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⭐️それらをミキサーで混ぜます。</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g269ec95720e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9" name="Google Shape;289;g269ec95720e_2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⭐️そして竹チップの入ったコンポストに入れてかき混ぜます。</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ja"/>
              <a:t>作業としてはこれで終了です。</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269ec95720e_2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7" name="Google Shape;297;g269ec95720e_2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⭐️あとは置いておくだけで微生物が生ごみを分解してくれます</a:t>
            </a:r>
            <a:endParaRPr/>
          </a:p>
          <a:p>
            <a:pPr indent="0" lvl="0" marL="0" rtl="0" algn="l">
              <a:spcBef>
                <a:spcPts val="0"/>
              </a:spcBef>
              <a:spcAft>
                <a:spcPts val="0"/>
              </a:spcAft>
              <a:buNone/>
            </a:pPr>
            <a:r>
              <a:t/>
            </a:r>
            <a:endParaRPr/>
          </a:p>
          <a:p>
            <a:pPr indent="0" lvl="0" marL="0" rtl="0" algn="l">
              <a:spcBef>
                <a:spcPts val="0"/>
              </a:spcBef>
              <a:spcAft>
                <a:spcPts val="0"/>
              </a:spcAft>
              <a:buNone/>
            </a:pPr>
            <a:r>
              <a:rPr lang="ja"/>
              <a:t>ので、量によっては１日で生ごみがなくなることもあります。</a:t>
            </a:r>
            <a:endParaRPr/>
          </a:p>
          <a:p>
            <a:pPr indent="0" lvl="0" marL="0" rtl="0" algn="l">
              <a:spcBef>
                <a:spcPts val="0"/>
              </a:spcBef>
              <a:spcAft>
                <a:spcPts val="0"/>
              </a:spcAft>
              <a:buNone/>
            </a:pPr>
            <a:r>
              <a:rPr lang="ja"/>
              <a:t>このように簡単に生ごみをなくすことができるのです。</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g269d27cf82e_2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4" name="Google Shape;304;g269d27cf82e_2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土ではなくなぜ竹チップだけでコンポストを作るのでしょうか、もちろん竹チップにこだわる理由があるからです。</a:t>
            </a:r>
            <a:endParaRPr>
              <a:solidFill>
                <a:schemeClr val="dk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2c35312f365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2c35312f365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ja">
                <a:solidFill>
                  <a:schemeClr val="dk1"/>
                </a:solidFill>
              </a:rPr>
              <a:t>竹チップには沢山の穴が空いているため通気性がよく消臭効果があるため生ゴミの嫌な匂いがしなかったり虫が湧きにくいというメリットがあります。</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ja">
                <a:solidFill>
                  <a:schemeClr val="dk1"/>
                </a:solidFill>
              </a:rPr>
              <a:t>竹チップには細かい穴があるので、通気性と保水性を兼ね備えています。また、微生物も住みやすいです。消臭効果があるため生ゴミの嫌な匂いがしなかったり虫が湧きにくいというメリットがありコンポストに最適なのです。そして、竹には消臭効果があるので土のコンポストと違い、生ごみが表面に出ていても臭いがしません。</a:t>
            </a:r>
            <a:endParaRPr>
              <a:solidFill>
                <a:schemeClr val="dk1"/>
              </a:solidFill>
            </a:endParaRPr>
          </a:p>
          <a:p>
            <a:pPr indent="0" lvl="0" marL="0" rtl="0" algn="l">
              <a:spcBef>
                <a:spcPts val="0"/>
              </a:spcBef>
              <a:spcAft>
                <a:spcPts val="0"/>
              </a:spcAft>
              <a:buNone/>
            </a:pPr>
            <a:r>
              <a:rPr lang="ja">
                <a:solidFill>
                  <a:schemeClr val="dk1"/>
                </a:solidFill>
              </a:rPr>
              <a:t>また、土より粒が大きいので混ぜやすく、可燃ごみとしても処理できるので、マンションで行ったとしても止める時に、処理に困ることがありません。</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2c157056b12_4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2c157056b12_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ja">
                <a:solidFill>
                  <a:schemeClr val="dk1"/>
                </a:solidFill>
              </a:rPr>
              <a:t>竹チップを買うのに約2000円の費用がかかりますがゴミを出す時に毎回ゴミ袋を買っていると2年弱で費用は変わらなくなるのでコンポストに利用年数によってはデメリットではなくなるのでながく使うことをお勧めします。</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ja">
                <a:solidFill>
                  <a:schemeClr val="dk1"/>
                </a:solidFill>
              </a:rPr>
              <a:t>しかし、竹チップだと１００ℓあたり２０００円の費用がかかります。しかし、竹チップは交換頻度が少なく、３年ほどだったら交換せずに使えます。なので、ゴミ袋を週２枚ほど消費するとすると、竹チップコンポストを１００週以上、２年弱使うと金銭面での利用するメリットはきちんと出てきます。（土と比較した時のメリット）</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2c35312f365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2c35312f365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本来生ゴミを可燃ごみとして出すものを</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4" name="Shape 334"/>
        <p:cNvGrpSpPr/>
        <p:nvPr/>
      </p:nvGrpSpPr>
      <p:grpSpPr>
        <a:xfrm>
          <a:off x="0" y="0"/>
          <a:ext cx="0" cy="0"/>
          <a:chOff x="0" y="0"/>
          <a:chExt cx="0" cy="0"/>
        </a:xfrm>
      </p:grpSpPr>
      <p:sp>
        <p:nvSpPr>
          <p:cNvPr id="335" name="Google Shape;335;g2c35312f365_0_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6" name="Google Shape;336;g2c35312f365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solidFill>
                  <a:schemeClr val="dk1"/>
                </a:solidFill>
              </a:rPr>
              <a:t>コンポストで微生物に生ゴミを分解してもらうことで可燃ごみの量を減らすことができる。</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ja">
                <a:solidFill>
                  <a:schemeClr val="dk1"/>
                </a:solidFill>
              </a:rPr>
              <a:t>しかし、コンポストを使えば生ごみが灰になって埋め立てられるような暗い未来ではなく、微生物によってコンポスト全体の量は変わらずに生ごみが消えるという魔法のようなことが起こるからです。</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g2c438f127cb_0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5" name="Google Shape;345;g2c438f127cb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solidFill>
                  <a:schemeClr val="dk1"/>
                </a:solidFill>
              </a:rPr>
              <a:t>これだけいいことが多いコンポストですが、なぜ普及していないのかと考えてみました。</a:t>
            </a:r>
            <a:endParaRPr>
              <a:solidFill>
                <a:schemeClr val="dk1"/>
              </a:solidFill>
            </a:endParaRPr>
          </a:p>
          <a:p>
            <a:pPr indent="0" lvl="0" marL="0" rtl="0" algn="l">
              <a:spcBef>
                <a:spcPts val="0"/>
              </a:spcBef>
              <a:spcAft>
                <a:spcPts val="0"/>
              </a:spcAft>
              <a:buClr>
                <a:schemeClr val="dk1"/>
              </a:buClr>
              <a:buSzPts val="1100"/>
              <a:buFont typeface="Arial"/>
              <a:buNone/>
            </a:pPr>
            <a:r>
              <a:rPr lang="ja">
                <a:solidFill>
                  <a:schemeClr val="dk1"/>
                </a:solidFill>
              </a:rPr>
              <a:t>そして実際に使ってみた感想としてめんどくさかったり、大変、地味などがデメリットとして考えられました。だからこそ、知ってはいるけれど自分からはやらない若者が多い現状があるのだと思いました。</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g2c438f127cb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2c438f127cb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この課題を解決するためにコンポスト導入のハードルを下げるようなプロダクトを作ろうと考えました</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2bc1fb66014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2bc1fb66014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a:t>
            </a:r>
            <a:r>
              <a:rPr lang="ja"/>
              <a:t>遼　</a:t>
            </a:r>
            <a:r>
              <a:rPr lang="ja"/>
              <a:t>この資料をご覧下さい。</a:t>
            </a:r>
            <a:endParaRPr/>
          </a:p>
          <a:p>
            <a:pPr indent="0" lvl="0" marL="0" rtl="0" algn="l">
              <a:spcBef>
                <a:spcPts val="0"/>
              </a:spcBef>
              <a:spcAft>
                <a:spcPts val="0"/>
              </a:spcAft>
              <a:buNone/>
            </a:pPr>
            <a:r>
              <a:rPr lang="ja"/>
              <a:t>鎌倉は面積の大半</a:t>
            </a:r>
            <a:r>
              <a:rPr lang="ja"/>
              <a:t>を民有</a:t>
            </a:r>
            <a:r>
              <a:rPr lang="ja"/>
              <a:t>森林が占めているのですが、</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g2c438f127cb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8" name="Google Shape;358;g2c438f127cb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sz="1200">
                <a:solidFill>
                  <a:srgbClr val="0D0D0D"/>
                </a:solidFill>
              </a:rPr>
              <a:t>最初に作ったモデルは、コンポストの横に置いて、温度や湿度などを記録するという簡単なものでした。</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7" name="Shape 367"/>
        <p:cNvGrpSpPr/>
        <p:nvPr/>
      </p:nvGrpSpPr>
      <p:grpSpPr>
        <a:xfrm>
          <a:off x="0" y="0"/>
          <a:ext cx="0" cy="0"/>
          <a:chOff x="0" y="0"/>
          <a:chExt cx="0" cy="0"/>
        </a:xfrm>
      </p:grpSpPr>
      <p:sp>
        <p:nvSpPr>
          <p:cNvPr id="368" name="Google Shape;368;g2c438f127cb_0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9" name="Google Shape;369;g2c438f127cb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しかし、問題は山積みでした。</a:t>
            </a:r>
            <a:r>
              <a:rPr lang="ja">
                <a:solidFill>
                  <a:schemeClr val="dk1"/>
                </a:solidFill>
              </a:rPr>
              <a:t>実際に使ってみると設定が難しかったり、時間の記録がなど必要な機能が抜けていました。</a:t>
            </a:r>
            <a:endParaRPr>
              <a:solidFill>
                <a:schemeClr val="dk1"/>
              </a:solidFill>
            </a:endParaRPr>
          </a:p>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g2c438f127cb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6" name="Google Shape;376;g2c438f127cb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sz="1200">
                <a:solidFill>
                  <a:srgbClr val="0D0D0D"/>
                </a:solidFill>
              </a:rPr>
              <a:t>それらの問題を解決し、完成したのがこの「みえるん」です！面倒だった設定も、QRを活用することで簡素化しました。また、時間の記録などの機能の追加を行いました。さらにデータを</a:t>
            </a:r>
            <a:r>
              <a:rPr lang="ja" sz="1200">
                <a:solidFill>
                  <a:srgbClr val="0D0D0D"/>
                </a:solidFill>
              </a:rPr>
              <a:t>サ</a:t>
            </a:r>
            <a:r>
              <a:rPr lang="ja" sz="1200">
                <a:solidFill>
                  <a:srgbClr val="0D0D0D"/>
                </a:solidFill>
              </a:rPr>
              <a:t>ーバーにをアップロードするためどこからでも手元のスマートフォンなどでコンポストの様子を確認することができます。</a:t>
            </a:r>
            <a:endParaRPr sz="1200">
              <a:solidFill>
                <a:srgbClr val="0D0D0D"/>
              </a:solidFil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g269ec95720e_2_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3" name="Google Shape;383;g269ec95720e_2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sz="1200">
                <a:solidFill>
                  <a:srgbClr val="0D0D0D"/>
                </a:solidFill>
              </a:rPr>
              <a:t>みえるんをコンポストに導入すると、この愛くるしいつぶらな瞳の誘惑が若者の関心を引きつけます。</a:t>
            </a:r>
            <a:endParaRPr sz="1200">
              <a:solidFill>
                <a:srgbClr val="0D0D0D"/>
              </a:solidFill>
            </a:endParaRPr>
          </a:p>
          <a:p>
            <a:pPr indent="0" lvl="0" marL="0" rtl="0" algn="l">
              <a:spcBef>
                <a:spcPts val="0"/>
              </a:spcBef>
              <a:spcAft>
                <a:spcPts val="0"/>
              </a:spcAft>
              <a:buNone/>
            </a:pPr>
            <a:r>
              <a:rPr lang="ja" sz="1200">
                <a:solidFill>
                  <a:srgbClr val="0D0D0D"/>
                </a:solidFill>
              </a:rPr>
              <a:t>さらにウェブサイトにおみくじや今日のラッキーアイテムなどの機能をつけることにより、ログイン意欲をあげようと考えました。</a:t>
            </a:r>
            <a:endParaRPr sz="1200">
              <a:solidFill>
                <a:srgbClr val="0D0D0D"/>
              </a:solidFill>
            </a:endParaRPr>
          </a:p>
          <a:p>
            <a:pPr indent="0" lvl="0" marL="0" rtl="0" algn="l">
              <a:spcBef>
                <a:spcPts val="0"/>
              </a:spcBef>
              <a:spcAft>
                <a:spcPts val="0"/>
              </a:spcAft>
              <a:buNone/>
            </a:pPr>
            <a:r>
              <a:rPr lang="ja" sz="1200">
                <a:solidFill>
                  <a:srgbClr val="0D0D0D"/>
                </a:solidFill>
              </a:rPr>
              <a:t>ファブルで詳しく説明しているのでぜひご覧ください。</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1" name="Shape 391"/>
        <p:cNvGrpSpPr/>
        <p:nvPr/>
      </p:nvGrpSpPr>
      <p:grpSpPr>
        <a:xfrm>
          <a:off x="0" y="0"/>
          <a:ext cx="0" cy="0"/>
          <a:chOff x="0" y="0"/>
          <a:chExt cx="0" cy="0"/>
        </a:xfrm>
      </p:grpSpPr>
      <p:sp>
        <p:nvSpPr>
          <p:cNvPr id="392" name="Google Shape;392;g2c46bca4a13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3" name="Google Shape;393;g2c46bca4a13_0_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話は戻りますが、やはり私たちの目的は若者の認知拡大なのです。</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g2c46bca4a13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0" name="Google Shape;400;g2c46bca4a13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若者が多くいるところといえば何が思いつきますか？</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4" name="Shape 404"/>
        <p:cNvGrpSpPr/>
        <p:nvPr/>
      </p:nvGrpSpPr>
      <p:grpSpPr>
        <a:xfrm>
          <a:off x="0" y="0"/>
          <a:ext cx="0" cy="0"/>
          <a:chOff x="0" y="0"/>
          <a:chExt cx="0" cy="0"/>
        </a:xfrm>
      </p:grpSpPr>
      <p:sp>
        <p:nvSpPr>
          <p:cNvPr id="405" name="Google Shape;405;g269d27cf82e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6" name="Google Shape;406;g269d27cf82e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solidFill>
                  <a:schemeClr val="dk1"/>
                </a:solidFill>
              </a:rPr>
              <a:t>先ほども紹介した通り</a:t>
            </a:r>
            <a:r>
              <a:rPr lang="ja"/>
              <a:t>『学生の森林破壊への意識の向上』や『竹の事を知ってもらう』というのをテーマに掲げています。その点について次のような提案をさせていただきます。</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g269d27cf82e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3" name="Google Shape;413;g269d27cf82e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solidFill>
                  <a:schemeClr val="dk1"/>
                </a:solidFill>
              </a:rPr>
              <a:t>学校に竹チップのコンポストをおくことで、</a:t>
            </a:r>
            <a:r>
              <a:rPr lang="ja"/>
              <a:t>学生のとって竹を</a:t>
            </a:r>
            <a:r>
              <a:rPr lang="ja"/>
              <a:t>身近な物へと変えることができます。さらにそこにコンポストだけでなく「みえるん」という物珍しさによって学生の興味をひくことができるのではないかと考えております。</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 name="Shape 418"/>
        <p:cNvGrpSpPr/>
        <p:nvPr/>
      </p:nvGrpSpPr>
      <p:grpSpPr>
        <a:xfrm>
          <a:off x="0" y="0"/>
          <a:ext cx="0" cy="0"/>
          <a:chOff x="0" y="0"/>
          <a:chExt cx="0" cy="0"/>
        </a:xfrm>
      </p:grpSpPr>
      <p:sp>
        <p:nvSpPr>
          <p:cNvPr id="419" name="Google Shape;419;g2bc1fb66014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0" name="Google Shape;420;g2bc1fb66014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今後は学校への導入をどうするのか、若者を引き込むためのリターンをどうするのか、実際にみえるんを設置し、実験結果を得ることなどが上げられます。</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g2bc1fc0db67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7" name="Google Shape;427;g2bc1fc0db67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ななは）ご清聴　　みんな）ありがとうございました。</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269d27cf82e_1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269d27cf82e_1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遼　</a:t>
            </a:r>
            <a:r>
              <a:rPr lang="ja"/>
              <a:t>その多くは管理が行き届いておらず、伐採されずに増え続けた竹林は1haあたり1600本を上回ります。</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2c157056b12_7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 name="Google Shape;93;g2c157056b12_7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ja">
                <a:solidFill>
                  <a:schemeClr val="dk1"/>
                </a:solidFill>
              </a:rPr>
              <a:t>増え続けた竹は根を浅く横に広げ、地盤を緩めてしまいます。</a:t>
            </a:r>
            <a:endParaRPr>
              <a:solidFill>
                <a:schemeClr val="dk1"/>
              </a:solidFill>
            </a:endParaRPr>
          </a:p>
          <a:p>
            <a:pPr indent="0" lvl="0" marL="0" rtl="0" algn="l">
              <a:spcBef>
                <a:spcPts val="0"/>
              </a:spcBef>
              <a:spcAft>
                <a:spcPts val="0"/>
              </a:spcAft>
              <a:buClr>
                <a:schemeClr val="dk1"/>
              </a:buClr>
              <a:buSzPts val="1100"/>
              <a:buFont typeface="Arial"/>
              <a:buNone/>
            </a:pPr>
            <a:r>
              <a:rPr lang="ja">
                <a:solidFill>
                  <a:schemeClr val="dk1"/>
                </a:solidFill>
              </a:rPr>
              <a:t>竹が増え続けて森林を圧迫した場合、生態系の破壊や土砂災害に繋がり、逆に森林を破壊してしまうことは目に見えています！</a:t>
            </a:r>
            <a:endParaRPr strike="sngStrike">
              <a:solidFill>
                <a:schemeClr val="dk1"/>
              </a:solidFill>
            </a:endParaRPr>
          </a:p>
          <a:p>
            <a:pPr indent="0" lvl="0" marL="0" rtl="0" algn="l">
              <a:spcBef>
                <a:spcPts val="0"/>
              </a:spcBef>
              <a:spcAft>
                <a:spcPts val="0"/>
              </a:spcAft>
              <a:buClr>
                <a:schemeClr val="dk1"/>
              </a:buClr>
              <a:buSzPts val="1100"/>
              <a:buFont typeface="Arial"/>
              <a:buNone/>
            </a:pPr>
            <a:r>
              <a:t/>
            </a:r>
            <a:endParaRPr strike="sngStrike">
              <a:solidFill>
                <a:schemeClr val="dk1"/>
              </a:solidFill>
            </a:endParaRPr>
          </a:p>
          <a:p>
            <a:pPr indent="0" lvl="0" marL="0" rtl="0" algn="l">
              <a:spcBef>
                <a:spcPts val="0"/>
              </a:spcBef>
              <a:spcAft>
                <a:spcPts val="0"/>
              </a:spcAft>
              <a:buClr>
                <a:schemeClr val="dk1"/>
              </a:buClr>
              <a:buSzPts val="1100"/>
              <a:buFont typeface="Arial"/>
              <a:buNone/>
            </a:pPr>
            <a:r>
              <a:rPr lang="ja" strike="sngStrike">
                <a:solidFill>
                  <a:schemeClr val="dk1"/>
                </a:solidFill>
              </a:rPr>
              <a:t>なぜ竹が問題なのかという話ですが、</a:t>
            </a:r>
            <a:r>
              <a:rPr lang="ja" strike="sngStrike">
                <a:solidFill>
                  <a:schemeClr val="dk1"/>
                </a:solidFill>
              </a:rPr>
              <a:t>竹は地下茎という構造により浅く広がってしまうので地盤を緩める原因になってしまいます。また、竹の成長の速さや繁殖力によって、今まであった生態系が竹に侵略され、破壊されてしまうという実害も出ています。さらには、森林減少にもつながるのでのでCO2が増えてしまいます。竹はCO2を吸収しないわけではなく、竹と森林ではCO2の吸収量が違い、竹のほうが少ないと言われています。</a:t>
            </a:r>
            <a:endParaRPr>
              <a:solidFill>
                <a:schemeClr val="dk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2bc1fb6601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2bc1fb6601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遼)これらの観点から</a:t>
            </a:r>
            <a:r>
              <a:rPr lang="ja"/>
              <a:t>今私たちがしなければならないことは竹の整備をすることです。</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2c46bca4a1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2c46bca4a1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しかし</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2bc1fb66014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2bc1fb66014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a:t>竹害を認識している若者が少ないのです。</a:t>
            </a:r>
            <a:endParaRPr/>
          </a:p>
          <a:p>
            <a:pPr indent="0" lvl="0" marL="0" rtl="0" algn="l">
              <a:spcBef>
                <a:spcPts val="0"/>
              </a:spcBef>
              <a:spcAft>
                <a:spcPts val="0"/>
              </a:spcAft>
              <a:buNone/>
            </a:pPr>
            <a:r>
              <a:rPr lang="ja"/>
              <a:t>若者よりも、年配の方が森林整備のボランティアに積極的に参加しています。</a:t>
            </a:r>
            <a:endParaRPr/>
          </a:p>
          <a:p>
            <a:pPr indent="0" lvl="0" marL="0" rtl="0" algn="l">
              <a:spcBef>
                <a:spcPts val="0"/>
              </a:spcBef>
              <a:spcAft>
                <a:spcPts val="0"/>
              </a:spcAft>
              <a:buNone/>
            </a:pPr>
            <a:r>
              <a:rPr lang="ja"/>
              <a:t>私たちの知らないところで</a:t>
            </a:r>
            <a:r>
              <a:rPr lang="ja"/>
              <a:t>竹害はどんどん深刻化しているんです。</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ja"/>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7.png"/><Relationship Id="rId4" Type="http://schemas.openxmlformats.org/officeDocument/2006/relationships/image" Target="../media/image17.png"/><Relationship Id="rId5" Type="http://schemas.openxmlformats.org/officeDocument/2006/relationships/image" Target="../media/image3.png"/><Relationship Id="rId6"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1.jpg"/><Relationship Id="rId4" Type="http://schemas.openxmlformats.org/officeDocument/2006/relationships/image" Target="../media/image5.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8.png"/><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15.jpg"/><Relationship Id="rId4" Type="http://schemas.openxmlformats.org/officeDocument/2006/relationships/image" Target="../media/image18.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12.jpg"/><Relationship Id="rId4" Type="http://schemas.openxmlformats.org/officeDocument/2006/relationships/image" Target="../media/image23.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9.xml"/><Relationship Id="rId3" Type="http://schemas.openxmlformats.org/officeDocument/2006/relationships/image" Target="../media/image27.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4.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0.xml"/><Relationship Id="rId3" Type="http://schemas.openxmlformats.org/officeDocument/2006/relationships/image" Target="../media/image25.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1.xml"/><Relationship Id="rId3" Type="http://schemas.openxmlformats.org/officeDocument/2006/relationships/image" Target="../media/image23.jpg"/><Relationship Id="rId4" Type="http://schemas.openxmlformats.org/officeDocument/2006/relationships/image" Target="../media/image18.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2.xml"/><Relationship Id="rId3" Type="http://schemas.openxmlformats.org/officeDocument/2006/relationships/image" Target="../media/image34.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21.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29.png"/><Relationship Id="rId4" Type="http://schemas.openxmlformats.org/officeDocument/2006/relationships/image" Target="../media/image31.png"/><Relationship Id="rId5" Type="http://schemas.openxmlformats.org/officeDocument/2006/relationships/image" Target="../media/image2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26.png"/><Relationship Id="rId4" Type="http://schemas.openxmlformats.org/officeDocument/2006/relationships/image" Target="../media/image20.png"/><Relationship Id="rId5" Type="http://schemas.openxmlformats.org/officeDocument/2006/relationships/image" Target="../media/image2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1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36.jpg"/><Relationship Id="rId4" Type="http://schemas.openxmlformats.org/officeDocument/2006/relationships/image" Target="../media/image34.jpg"/><Relationship Id="rId5" Type="http://schemas.openxmlformats.org/officeDocument/2006/relationships/image" Target="../media/image3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37.jp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 Id="rId3" Type="http://schemas.openxmlformats.org/officeDocument/2006/relationships/image" Target="../media/image36.jpg"/><Relationship Id="rId4" Type="http://schemas.openxmlformats.org/officeDocument/2006/relationships/image" Target="../media/image37.jpg"/><Relationship Id="rId5" Type="http://schemas.openxmlformats.org/officeDocument/2006/relationships/image" Target="../media/image38.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6.xml"/><Relationship Id="rId3" Type="http://schemas.openxmlformats.org/officeDocument/2006/relationships/image" Target="../media/image30.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title"/>
          </p:nvPr>
        </p:nvSpPr>
        <p:spPr>
          <a:xfrm>
            <a:off x="311700" y="2150850"/>
            <a:ext cx="8520600" cy="8418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b="1" lang="ja" sz="5500"/>
              <a:t>エコヒーローズ</a:t>
            </a:r>
            <a:endParaRPr b="1" sz="5500"/>
          </a:p>
        </p:txBody>
      </p:sp>
      <p:sp>
        <p:nvSpPr>
          <p:cNvPr id="55" name="Google Shape;55;p13"/>
          <p:cNvSpPr txBox="1"/>
          <p:nvPr/>
        </p:nvSpPr>
        <p:spPr>
          <a:xfrm>
            <a:off x="3834900" y="1407875"/>
            <a:ext cx="1474200" cy="692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3300">
                <a:solidFill>
                  <a:schemeClr val="dk1"/>
                </a:solidFill>
                <a:latin typeface="Open Sans"/>
                <a:ea typeface="Open Sans"/>
                <a:cs typeface="Open Sans"/>
                <a:sym typeface="Open Sans"/>
              </a:rPr>
              <a:t>竹班４</a:t>
            </a:r>
            <a:endParaRPr b="1" sz="3300">
              <a:solidFill>
                <a:schemeClr val="dk1"/>
              </a:solidFill>
              <a:latin typeface="Open Sans"/>
              <a:ea typeface="Open Sans"/>
              <a:cs typeface="Open Sans"/>
              <a:sym typeface="Open Sans"/>
            </a:endParaRPr>
          </a:p>
        </p:txBody>
      </p:sp>
      <p:sp>
        <p:nvSpPr>
          <p:cNvPr id="56" name="Google Shape;56;p1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ja" sz="4466"/>
              <a:t>それを踏まえて思ったこと..</a:t>
            </a:r>
            <a:r>
              <a:rPr b="1" lang="ja"/>
              <a:t>.</a:t>
            </a:r>
            <a:endParaRPr b="1"/>
          </a:p>
        </p:txBody>
      </p:sp>
      <p:sp>
        <p:nvSpPr>
          <p:cNvPr id="126" name="Google Shape;126;p2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sp>
        <p:nvSpPr>
          <p:cNvPr id="127" name="Google Shape;127;p22"/>
          <p:cNvSpPr txBox="1"/>
          <p:nvPr/>
        </p:nvSpPr>
        <p:spPr>
          <a:xfrm>
            <a:off x="252750" y="2210100"/>
            <a:ext cx="8638500" cy="723300"/>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3500">
                <a:solidFill>
                  <a:schemeClr val="dk1"/>
                </a:solidFill>
              </a:rPr>
              <a:t>若者にとって竹を身近な存在にしたい！</a:t>
            </a:r>
            <a:endParaRPr b="1" sz="3500">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3"/>
          <p:cNvSpPr txBox="1"/>
          <p:nvPr>
            <p:ph type="title"/>
          </p:nvPr>
        </p:nvSpPr>
        <p:spPr>
          <a:xfrm>
            <a:off x="311700" y="109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ja" sz="5820">
                <a:latin typeface="Open Sans"/>
                <a:ea typeface="Open Sans"/>
                <a:cs typeface="Open Sans"/>
                <a:sym typeface="Open Sans"/>
              </a:rPr>
              <a:t>当初考えていたもの</a:t>
            </a:r>
            <a:endParaRPr b="1" sz="5820">
              <a:latin typeface="Open Sans"/>
              <a:ea typeface="Open Sans"/>
              <a:cs typeface="Open Sans"/>
              <a:sym typeface="Open Sans"/>
            </a:endParaRPr>
          </a:p>
        </p:txBody>
      </p:sp>
      <p:sp>
        <p:nvSpPr>
          <p:cNvPr id="133" name="Google Shape;133;p23"/>
          <p:cNvSpPr txBox="1"/>
          <p:nvPr>
            <p:ph idx="1" type="body"/>
          </p:nvPr>
        </p:nvSpPr>
        <p:spPr>
          <a:xfrm>
            <a:off x="311700" y="974200"/>
            <a:ext cx="8520600" cy="3827400"/>
          </a:xfrm>
          <a:prstGeom prst="rect">
            <a:avLst/>
          </a:prstGeom>
        </p:spPr>
        <p:txBody>
          <a:bodyPr anchorCtr="0" anchor="t" bIns="91425" lIns="91425" spcFirstLastPara="1" rIns="91425" wrap="square" tIns="91425">
            <a:normAutofit lnSpcReduction="20000"/>
          </a:bodyPr>
          <a:lstStyle/>
          <a:p>
            <a:pPr indent="0" lvl="0" marL="0" rtl="0" algn="ctr">
              <a:spcBef>
                <a:spcPts val="0"/>
              </a:spcBef>
              <a:spcAft>
                <a:spcPts val="0"/>
              </a:spcAft>
              <a:buNone/>
            </a:pPr>
            <a:r>
              <a:rPr lang="ja" sz="2400">
                <a:latin typeface="Open Sans SemiBold"/>
                <a:ea typeface="Open Sans SemiBold"/>
                <a:cs typeface="Open Sans SemiBold"/>
                <a:sym typeface="Open Sans SemiBold"/>
              </a:rPr>
              <a:t>​​</a:t>
            </a:r>
            <a:endParaRPr sz="2400">
              <a:latin typeface="Open Sans SemiBold"/>
              <a:ea typeface="Open Sans SemiBold"/>
              <a:cs typeface="Open Sans SemiBold"/>
              <a:sym typeface="Open Sans SemiBold"/>
            </a:endParaRPr>
          </a:p>
          <a:p>
            <a:pPr indent="0" lvl="0" marL="0" rtl="0" algn="ctr">
              <a:spcBef>
                <a:spcPts val="1200"/>
              </a:spcBef>
              <a:spcAft>
                <a:spcPts val="0"/>
              </a:spcAft>
              <a:buNone/>
            </a:pPr>
            <a:r>
              <a:rPr lang="ja" sz="3500">
                <a:solidFill>
                  <a:schemeClr val="dk1"/>
                </a:solidFill>
                <a:latin typeface="Open Sans SemiBold"/>
                <a:ea typeface="Open Sans SemiBold"/>
                <a:cs typeface="Open Sans SemiBold"/>
                <a:sym typeface="Open Sans SemiBold"/>
              </a:rPr>
              <a:t>「温度・湿度管理」</a:t>
            </a:r>
            <a:endParaRPr sz="3500">
              <a:solidFill>
                <a:schemeClr val="dk1"/>
              </a:solidFill>
              <a:latin typeface="Open Sans SemiBold"/>
              <a:ea typeface="Open Sans SemiBold"/>
              <a:cs typeface="Open Sans SemiBold"/>
              <a:sym typeface="Open Sans SemiBold"/>
            </a:endParaRPr>
          </a:p>
          <a:p>
            <a:pPr indent="0" lvl="0" marL="0" rtl="0" algn="ctr">
              <a:spcBef>
                <a:spcPts val="1200"/>
              </a:spcBef>
              <a:spcAft>
                <a:spcPts val="0"/>
              </a:spcAft>
              <a:buNone/>
            </a:pPr>
            <a:r>
              <a:rPr lang="ja" sz="3500">
                <a:solidFill>
                  <a:schemeClr val="dk1"/>
                </a:solidFill>
                <a:latin typeface="Open Sans SemiBold"/>
                <a:ea typeface="Open Sans SemiBold"/>
                <a:cs typeface="Open Sans SemiBold"/>
                <a:sym typeface="Open Sans SemiBold"/>
              </a:rPr>
              <a:t>を搭載した</a:t>
            </a:r>
            <a:r>
              <a:rPr lang="ja" sz="4400">
                <a:solidFill>
                  <a:schemeClr val="dk1"/>
                </a:solidFill>
                <a:latin typeface="Open Sans SemiBold"/>
                <a:ea typeface="Open Sans SemiBold"/>
                <a:cs typeface="Open Sans SemiBold"/>
                <a:sym typeface="Open Sans SemiBold"/>
              </a:rPr>
              <a:t>AI</a:t>
            </a:r>
            <a:endParaRPr sz="4400">
              <a:solidFill>
                <a:schemeClr val="dk1"/>
              </a:solidFill>
              <a:latin typeface="Open Sans SemiBold"/>
              <a:ea typeface="Open Sans SemiBold"/>
              <a:cs typeface="Open Sans SemiBold"/>
              <a:sym typeface="Open Sans SemiBold"/>
            </a:endParaRPr>
          </a:p>
          <a:p>
            <a:pPr indent="0" lvl="0" marL="0" rtl="0" algn="l">
              <a:spcBef>
                <a:spcPts val="1200"/>
              </a:spcBef>
              <a:spcAft>
                <a:spcPts val="0"/>
              </a:spcAft>
              <a:buNone/>
            </a:pPr>
            <a:r>
              <a:t/>
            </a:r>
            <a:endParaRPr sz="4400">
              <a:solidFill>
                <a:schemeClr val="dk1"/>
              </a:solidFill>
              <a:latin typeface="Open Sans SemiBold"/>
              <a:ea typeface="Open Sans SemiBold"/>
              <a:cs typeface="Open Sans SemiBold"/>
              <a:sym typeface="Open Sans SemiBold"/>
            </a:endParaRPr>
          </a:p>
          <a:p>
            <a:pPr indent="0" lvl="0" marL="0" rtl="0" algn="ctr">
              <a:spcBef>
                <a:spcPts val="1200"/>
              </a:spcBef>
              <a:spcAft>
                <a:spcPts val="1200"/>
              </a:spcAft>
              <a:buNone/>
            </a:pPr>
            <a:r>
              <a:rPr lang="ja" sz="3300">
                <a:solidFill>
                  <a:schemeClr val="dk1"/>
                </a:solidFill>
                <a:latin typeface="Open Sans SemiBold"/>
                <a:ea typeface="Open Sans SemiBold"/>
                <a:cs typeface="Open Sans SemiBold"/>
                <a:sym typeface="Open Sans SemiBold"/>
              </a:rPr>
              <a:t>​​​</a:t>
            </a:r>
            <a:r>
              <a:rPr lang="ja" sz="5100">
                <a:solidFill>
                  <a:schemeClr val="dk1"/>
                </a:solidFill>
                <a:latin typeface="Open Sans SemiBold"/>
                <a:ea typeface="Open Sans SemiBold"/>
                <a:cs typeface="Open Sans SemiBold"/>
                <a:sym typeface="Open Sans SemiBold"/>
              </a:rPr>
              <a:t>竹製</a:t>
            </a:r>
            <a:r>
              <a:rPr lang="ja" sz="4200">
                <a:solidFill>
                  <a:schemeClr val="dk1"/>
                </a:solidFill>
              </a:rPr>
              <a:t>の</a:t>
            </a:r>
            <a:r>
              <a:rPr lang="ja" sz="4200">
                <a:solidFill>
                  <a:schemeClr val="dk1"/>
                </a:solidFill>
                <a:latin typeface="Open Sans SemiBold"/>
                <a:ea typeface="Open Sans SemiBold"/>
                <a:cs typeface="Open Sans SemiBold"/>
                <a:sym typeface="Open Sans SemiBold"/>
              </a:rPr>
              <a:t>植木鉢</a:t>
            </a:r>
            <a:endParaRPr sz="3500">
              <a:solidFill>
                <a:schemeClr val="dk1"/>
              </a:solidFill>
            </a:endParaRPr>
          </a:p>
        </p:txBody>
      </p:sp>
      <p:pic>
        <p:nvPicPr>
          <p:cNvPr id="134" name="Google Shape;134;p23"/>
          <p:cNvPicPr preferRelativeResize="0"/>
          <p:nvPr/>
        </p:nvPicPr>
        <p:blipFill>
          <a:blip r:embed="rId3">
            <a:alphaModFix/>
          </a:blip>
          <a:stretch>
            <a:fillRect/>
          </a:stretch>
        </p:blipFill>
        <p:spPr>
          <a:xfrm rot="-3422190">
            <a:off x="955541" y="1238497"/>
            <a:ext cx="2017516" cy="2107356"/>
          </a:xfrm>
          <a:prstGeom prst="rect">
            <a:avLst/>
          </a:prstGeom>
          <a:noFill/>
          <a:ln>
            <a:noFill/>
          </a:ln>
        </p:spPr>
      </p:pic>
      <p:pic>
        <p:nvPicPr>
          <p:cNvPr id="135" name="Google Shape;135;p23"/>
          <p:cNvPicPr preferRelativeResize="0"/>
          <p:nvPr/>
        </p:nvPicPr>
        <p:blipFill>
          <a:blip r:embed="rId4">
            <a:alphaModFix/>
          </a:blip>
          <a:stretch>
            <a:fillRect/>
          </a:stretch>
        </p:blipFill>
        <p:spPr>
          <a:xfrm>
            <a:off x="6690575" y="1135063"/>
            <a:ext cx="1882638" cy="1899099"/>
          </a:xfrm>
          <a:prstGeom prst="rect">
            <a:avLst/>
          </a:prstGeom>
          <a:noFill/>
          <a:ln>
            <a:noFill/>
          </a:ln>
        </p:spPr>
      </p:pic>
      <p:pic>
        <p:nvPicPr>
          <p:cNvPr id="136" name="Google Shape;136;p23"/>
          <p:cNvPicPr preferRelativeResize="0"/>
          <p:nvPr/>
        </p:nvPicPr>
        <p:blipFill>
          <a:blip r:embed="rId5">
            <a:alphaModFix/>
          </a:blip>
          <a:stretch>
            <a:fillRect/>
          </a:stretch>
        </p:blipFill>
        <p:spPr>
          <a:xfrm rot="-54">
            <a:off x="825572" y="3373645"/>
            <a:ext cx="1683201" cy="1683174"/>
          </a:xfrm>
          <a:prstGeom prst="rect">
            <a:avLst/>
          </a:prstGeom>
          <a:noFill/>
          <a:ln>
            <a:noFill/>
          </a:ln>
        </p:spPr>
      </p:pic>
      <p:pic>
        <p:nvPicPr>
          <p:cNvPr id="137" name="Google Shape;137;p23"/>
          <p:cNvPicPr preferRelativeResize="0"/>
          <p:nvPr/>
        </p:nvPicPr>
        <p:blipFill>
          <a:blip r:embed="rId6">
            <a:alphaModFix/>
          </a:blip>
          <a:stretch>
            <a:fillRect/>
          </a:stretch>
        </p:blipFill>
        <p:spPr>
          <a:xfrm>
            <a:off x="6479500" y="3373625"/>
            <a:ext cx="2093724" cy="1504876"/>
          </a:xfrm>
          <a:prstGeom prst="rect">
            <a:avLst/>
          </a:prstGeom>
          <a:noFill/>
          <a:ln>
            <a:noFill/>
          </a:ln>
        </p:spPr>
      </p:pic>
      <p:sp>
        <p:nvSpPr>
          <p:cNvPr id="138" name="Google Shape;138;p2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
        <p:nvSpPr>
          <p:cNvPr id="139" name="Google Shape;139;p23"/>
          <p:cNvSpPr txBox="1"/>
          <p:nvPr/>
        </p:nvSpPr>
        <p:spPr>
          <a:xfrm>
            <a:off x="4033175" y="2704625"/>
            <a:ext cx="389100" cy="1215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ja" sz="6700">
                <a:solidFill>
                  <a:schemeClr val="dk2"/>
                </a:solidFill>
              </a:rPr>
              <a:t>✖️</a:t>
            </a:r>
            <a:endParaRPr sz="6700">
              <a:solidFill>
                <a:schemeClr val="dk2"/>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sp>
        <p:nvSpPr>
          <p:cNvPr id="144" name="Google Shape;144;p24"/>
          <p:cNvSpPr txBox="1"/>
          <p:nvPr>
            <p:ph type="title"/>
          </p:nvPr>
        </p:nvSpPr>
        <p:spPr>
          <a:xfrm>
            <a:off x="644900" y="445025"/>
            <a:ext cx="8187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ja" sz="3720"/>
              <a:t>　 粘土                       SDプリンタ　　　　　</a:t>
            </a:r>
            <a:endParaRPr b="1" sz="3720"/>
          </a:p>
        </p:txBody>
      </p:sp>
      <p:sp>
        <p:nvSpPr>
          <p:cNvPr id="145" name="Google Shape;145;p2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pic>
        <p:nvPicPr>
          <p:cNvPr id="146" name="Google Shape;146;p24"/>
          <p:cNvPicPr preferRelativeResize="0"/>
          <p:nvPr/>
        </p:nvPicPr>
        <p:blipFill rotWithShape="1">
          <a:blip r:embed="rId3">
            <a:alphaModFix/>
          </a:blip>
          <a:srcRect b="11502" l="11818" r="20836" t="13461"/>
          <a:stretch/>
        </p:blipFill>
        <p:spPr>
          <a:xfrm>
            <a:off x="644900" y="1093737"/>
            <a:ext cx="2618924" cy="3892524"/>
          </a:xfrm>
          <a:prstGeom prst="rect">
            <a:avLst/>
          </a:prstGeom>
          <a:noFill/>
          <a:ln>
            <a:noFill/>
          </a:ln>
        </p:spPr>
      </p:pic>
      <p:pic>
        <p:nvPicPr>
          <p:cNvPr id="147" name="Google Shape;147;p24"/>
          <p:cNvPicPr preferRelativeResize="0"/>
          <p:nvPr/>
        </p:nvPicPr>
        <p:blipFill>
          <a:blip r:embed="rId4">
            <a:alphaModFix/>
          </a:blip>
          <a:stretch>
            <a:fillRect/>
          </a:stretch>
        </p:blipFill>
        <p:spPr>
          <a:xfrm>
            <a:off x="5371725" y="1211200"/>
            <a:ext cx="2844975" cy="3775050"/>
          </a:xfrm>
          <a:prstGeom prst="rect">
            <a:avLst/>
          </a:prstGeom>
          <a:noFill/>
          <a:ln>
            <a:noFill/>
          </a:ln>
        </p:spPr>
      </p:pic>
      <p:sp>
        <p:nvSpPr>
          <p:cNvPr id="148" name="Google Shape;148;p24"/>
          <p:cNvSpPr/>
          <p:nvPr/>
        </p:nvSpPr>
        <p:spPr>
          <a:xfrm>
            <a:off x="3940225" y="2194225"/>
            <a:ext cx="755100" cy="1612200"/>
          </a:xfrm>
          <a:prstGeom prst="rightArrow">
            <a:avLst>
              <a:gd fmla="val 50000" name="adj1"/>
              <a:gd fmla="val 50000" name="adj2"/>
            </a:avLst>
          </a:prstGeom>
          <a:solidFill>
            <a:schemeClr val="accent6"/>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accent1"/>
              </a:solidFill>
              <a:highlight>
                <a:schemeClr val="accent6"/>
              </a:highlight>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 name="Shape 152"/>
        <p:cNvGrpSpPr/>
        <p:nvPr/>
      </p:nvGrpSpPr>
      <p:grpSpPr>
        <a:xfrm>
          <a:off x="0" y="0"/>
          <a:ext cx="0" cy="0"/>
          <a:chOff x="0" y="0"/>
          <a:chExt cx="0" cy="0"/>
        </a:xfrm>
      </p:grpSpPr>
      <p:sp>
        <p:nvSpPr>
          <p:cNvPr id="153" name="Google Shape;153;p25"/>
          <p:cNvSpPr txBox="1"/>
          <p:nvPr>
            <p:ph type="title"/>
          </p:nvPr>
        </p:nvSpPr>
        <p:spPr>
          <a:xfrm>
            <a:off x="311700" y="150850"/>
            <a:ext cx="8520600" cy="1054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ja" sz="5820"/>
              <a:t>当初の予定</a:t>
            </a:r>
            <a:endParaRPr b="1" sz="5820"/>
          </a:p>
        </p:txBody>
      </p:sp>
      <p:sp>
        <p:nvSpPr>
          <p:cNvPr id="154" name="Google Shape;154;p25"/>
          <p:cNvSpPr txBox="1"/>
          <p:nvPr>
            <p:ph idx="1" type="body"/>
          </p:nvPr>
        </p:nvSpPr>
        <p:spPr>
          <a:xfrm>
            <a:off x="311700" y="1157925"/>
            <a:ext cx="8520600" cy="3852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ja" sz="3600">
                <a:solidFill>
                  <a:schemeClr val="dk1"/>
                </a:solidFill>
              </a:rPr>
              <a:t>①</a:t>
            </a:r>
            <a:r>
              <a:rPr lang="ja" sz="3600">
                <a:solidFill>
                  <a:schemeClr val="dk1"/>
                </a:solidFill>
              </a:rPr>
              <a:t>竹を伐採</a:t>
            </a:r>
            <a:endParaRPr sz="3600">
              <a:solidFill>
                <a:schemeClr val="dk1"/>
              </a:solidFill>
            </a:endParaRPr>
          </a:p>
          <a:p>
            <a:pPr indent="0" lvl="0" marL="0" rtl="0" algn="l">
              <a:spcBef>
                <a:spcPts val="1200"/>
              </a:spcBef>
              <a:spcAft>
                <a:spcPts val="0"/>
              </a:spcAft>
              <a:buNone/>
            </a:pPr>
            <a:r>
              <a:rPr b="1" lang="ja" sz="3600">
                <a:solidFill>
                  <a:schemeClr val="dk1"/>
                </a:solidFill>
              </a:rPr>
              <a:t>②</a:t>
            </a:r>
            <a:r>
              <a:rPr lang="ja" sz="3600">
                <a:solidFill>
                  <a:schemeClr val="dk1"/>
                </a:solidFill>
              </a:rPr>
              <a:t>その竹を使って植木鉢の作成</a:t>
            </a:r>
            <a:endParaRPr sz="3600">
              <a:solidFill>
                <a:schemeClr val="dk1"/>
              </a:solidFill>
            </a:endParaRPr>
          </a:p>
          <a:p>
            <a:pPr indent="0" lvl="0" marL="0" rtl="0" algn="l">
              <a:spcBef>
                <a:spcPts val="1200"/>
              </a:spcBef>
              <a:spcAft>
                <a:spcPts val="0"/>
              </a:spcAft>
              <a:buNone/>
            </a:pPr>
            <a:r>
              <a:rPr b="1" lang="ja" sz="3600">
                <a:solidFill>
                  <a:schemeClr val="dk1"/>
                </a:solidFill>
              </a:rPr>
              <a:t>③</a:t>
            </a:r>
            <a:r>
              <a:rPr lang="ja" sz="3600">
                <a:solidFill>
                  <a:schemeClr val="dk1"/>
                </a:solidFill>
              </a:rPr>
              <a:t>地域の人が②で植物を育てる</a:t>
            </a:r>
            <a:endParaRPr sz="3600">
              <a:solidFill>
                <a:schemeClr val="dk1"/>
              </a:solidFill>
            </a:endParaRPr>
          </a:p>
          <a:p>
            <a:pPr indent="0" lvl="0" marL="0" rtl="0" algn="l">
              <a:spcBef>
                <a:spcPts val="1200"/>
              </a:spcBef>
              <a:spcAft>
                <a:spcPts val="0"/>
              </a:spcAft>
              <a:buNone/>
            </a:pPr>
            <a:r>
              <a:rPr b="1" lang="ja" sz="3600">
                <a:solidFill>
                  <a:schemeClr val="dk1"/>
                </a:solidFill>
              </a:rPr>
              <a:t>④</a:t>
            </a:r>
            <a:r>
              <a:rPr lang="ja" sz="3600">
                <a:solidFill>
                  <a:schemeClr val="dk1"/>
                </a:solidFill>
              </a:rPr>
              <a:t>育てた植物を回収</a:t>
            </a:r>
            <a:endParaRPr sz="3600">
              <a:solidFill>
                <a:schemeClr val="dk1"/>
              </a:solidFill>
            </a:endParaRPr>
          </a:p>
          <a:p>
            <a:pPr indent="0" lvl="0" marL="0" rtl="0" algn="l">
              <a:spcBef>
                <a:spcPts val="1200"/>
              </a:spcBef>
              <a:spcAft>
                <a:spcPts val="1200"/>
              </a:spcAft>
              <a:buClr>
                <a:schemeClr val="dk1"/>
              </a:buClr>
              <a:buSzPts val="1100"/>
              <a:buFont typeface="Arial"/>
              <a:buNone/>
            </a:pPr>
            <a:r>
              <a:rPr b="1" lang="ja" sz="3600">
                <a:solidFill>
                  <a:schemeClr val="dk1"/>
                </a:solidFill>
              </a:rPr>
              <a:t>⑤</a:t>
            </a:r>
            <a:r>
              <a:rPr lang="ja" sz="3600">
                <a:solidFill>
                  <a:schemeClr val="dk1"/>
                </a:solidFill>
              </a:rPr>
              <a:t>竹害が起きていた場所に埋める</a:t>
            </a:r>
            <a:endParaRPr sz="3600">
              <a:solidFill>
                <a:schemeClr val="dk1"/>
              </a:solidFill>
            </a:endParaRPr>
          </a:p>
        </p:txBody>
      </p:sp>
      <p:sp>
        <p:nvSpPr>
          <p:cNvPr id="155" name="Google Shape;155;p2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sp>
        <p:nvSpPr>
          <p:cNvPr id="156" name="Google Shape;156;p25"/>
          <p:cNvSpPr/>
          <p:nvPr/>
        </p:nvSpPr>
        <p:spPr>
          <a:xfrm>
            <a:off x="4678500" y="150850"/>
            <a:ext cx="4302990" cy="1823202"/>
          </a:xfrm>
          <a:prstGeom prst="irregularSeal1">
            <a:avLst/>
          </a:prstGeom>
          <a:solidFill>
            <a:srgbClr val="FF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lnSpc>
                <a:spcPct val="115000"/>
              </a:lnSpc>
              <a:spcBef>
                <a:spcPts val="0"/>
              </a:spcBef>
              <a:spcAft>
                <a:spcPts val="1200"/>
              </a:spcAft>
              <a:buClr>
                <a:schemeClr val="dk1"/>
              </a:buClr>
              <a:buSzPts val="1100"/>
              <a:buFont typeface="Arial"/>
              <a:buNone/>
            </a:pPr>
            <a:r>
              <a:rPr b="1" lang="ja" sz="3700">
                <a:solidFill>
                  <a:schemeClr val="dk1"/>
                </a:solidFill>
              </a:rPr>
              <a:t>土壌整備竹害解決</a:t>
            </a:r>
            <a:endParaRPr b="1" sz="3700">
              <a:solidFill>
                <a:schemeClr val="dk1"/>
              </a:solidFill>
            </a:endParaRPr>
          </a:p>
        </p:txBody>
      </p:sp>
      <p:pic>
        <p:nvPicPr>
          <p:cNvPr id="157" name="Google Shape;157;p25"/>
          <p:cNvPicPr preferRelativeResize="0"/>
          <p:nvPr/>
        </p:nvPicPr>
        <p:blipFill>
          <a:blip r:embed="rId3">
            <a:alphaModFix/>
          </a:blip>
          <a:stretch>
            <a:fillRect/>
          </a:stretch>
        </p:blipFill>
        <p:spPr>
          <a:xfrm>
            <a:off x="6783175" y="1754825"/>
            <a:ext cx="2237975" cy="27375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26"/>
          <p:cNvSpPr txBox="1"/>
          <p:nvPr>
            <p:ph type="title"/>
          </p:nvPr>
        </p:nvSpPr>
        <p:spPr>
          <a:xfrm>
            <a:off x="311700" y="225600"/>
            <a:ext cx="8520600" cy="831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ja" sz="5800">
                <a:latin typeface="Open Sans SemiBold"/>
                <a:ea typeface="Open Sans SemiBold"/>
                <a:cs typeface="Open Sans SemiBold"/>
                <a:sym typeface="Open Sans SemiBold"/>
              </a:rPr>
              <a:t>懸念した点</a:t>
            </a:r>
            <a:endParaRPr sz="5800">
              <a:latin typeface="Open Sans SemiBold"/>
              <a:ea typeface="Open Sans SemiBold"/>
              <a:cs typeface="Open Sans SemiBold"/>
              <a:sym typeface="Open Sans SemiBold"/>
            </a:endParaRPr>
          </a:p>
        </p:txBody>
      </p:sp>
      <p:sp>
        <p:nvSpPr>
          <p:cNvPr id="163" name="Google Shape;163;p26"/>
          <p:cNvSpPr txBox="1"/>
          <p:nvPr>
            <p:ph idx="1" type="body"/>
          </p:nvPr>
        </p:nvSpPr>
        <p:spPr>
          <a:xfrm>
            <a:off x="1100825" y="1319100"/>
            <a:ext cx="2894700" cy="33480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ja" sz="4800">
                <a:latin typeface="Open Sans SemiBold"/>
                <a:ea typeface="Open Sans SemiBold"/>
                <a:cs typeface="Open Sans SemiBold"/>
                <a:sym typeface="Open Sans SemiBold"/>
              </a:rPr>
              <a:t>竹</a:t>
            </a:r>
            <a:r>
              <a:rPr lang="ja" sz="3500">
                <a:latin typeface="Open Sans SemiBold"/>
                <a:ea typeface="Open Sans SemiBold"/>
                <a:cs typeface="Open Sans SemiBold"/>
                <a:sym typeface="Open Sans SemiBold"/>
              </a:rPr>
              <a:t>について</a:t>
            </a:r>
            <a:r>
              <a:rPr lang="ja" sz="2400">
                <a:latin typeface="Open Sans SemiBold"/>
                <a:ea typeface="Open Sans SemiBold"/>
                <a:cs typeface="Open Sans SemiBold"/>
                <a:sym typeface="Open Sans SemiBold"/>
              </a:rPr>
              <a:t>　　　　　　　　　　　　　</a:t>
            </a:r>
            <a:endParaRPr sz="2400">
              <a:latin typeface="Open Sans SemiBold"/>
              <a:ea typeface="Open Sans SemiBold"/>
              <a:cs typeface="Open Sans SemiBold"/>
              <a:sym typeface="Open Sans SemiBold"/>
            </a:endParaRPr>
          </a:p>
        </p:txBody>
      </p:sp>
      <p:pic>
        <p:nvPicPr>
          <p:cNvPr id="164" name="Google Shape;164;p26"/>
          <p:cNvPicPr preferRelativeResize="0"/>
          <p:nvPr/>
        </p:nvPicPr>
        <p:blipFill rotWithShape="1">
          <a:blip r:embed="rId3">
            <a:alphaModFix/>
          </a:blip>
          <a:srcRect b="0" l="7630" r="-7630" t="0"/>
          <a:stretch/>
        </p:blipFill>
        <p:spPr>
          <a:xfrm>
            <a:off x="7473421" y="1754825"/>
            <a:ext cx="1492004" cy="2131425"/>
          </a:xfrm>
          <a:prstGeom prst="rect">
            <a:avLst/>
          </a:prstGeom>
          <a:noFill/>
          <a:ln>
            <a:noFill/>
          </a:ln>
        </p:spPr>
      </p:pic>
      <p:pic>
        <p:nvPicPr>
          <p:cNvPr id="165" name="Google Shape;165;p26"/>
          <p:cNvPicPr preferRelativeResize="0"/>
          <p:nvPr/>
        </p:nvPicPr>
        <p:blipFill>
          <a:blip r:embed="rId4">
            <a:alphaModFix/>
          </a:blip>
          <a:stretch>
            <a:fillRect/>
          </a:stretch>
        </p:blipFill>
        <p:spPr>
          <a:xfrm>
            <a:off x="311700" y="2830950"/>
            <a:ext cx="1675225" cy="1675225"/>
          </a:xfrm>
          <a:prstGeom prst="rect">
            <a:avLst/>
          </a:prstGeom>
          <a:noFill/>
          <a:ln>
            <a:noFill/>
          </a:ln>
        </p:spPr>
      </p:pic>
      <p:pic>
        <p:nvPicPr>
          <p:cNvPr id="166" name="Google Shape;166;p26"/>
          <p:cNvPicPr preferRelativeResize="0"/>
          <p:nvPr/>
        </p:nvPicPr>
        <p:blipFill>
          <a:blip r:embed="rId5">
            <a:alphaModFix/>
          </a:blip>
          <a:stretch>
            <a:fillRect/>
          </a:stretch>
        </p:blipFill>
        <p:spPr>
          <a:xfrm>
            <a:off x="1058600" y="2327300"/>
            <a:ext cx="2524476" cy="2047949"/>
          </a:xfrm>
          <a:prstGeom prst="rect">
            <a:avLst/>
          </a:prstGeom>
          <a:noFill/>
          <a:ln>
            <a:noFill/>
          </a:ln>
        </p:spPr>
      </p:pic>
      <p:sp>
        <p:nvSpPr>
          <p:cNvPr id="167" name="Google Shape;167;p26"/>
          <p:cNvSpPr txBox="1"/>
          <p:nvPr/>
        </p:nvSpPr>
        <p:spPr>
          <a:xfrm>
            <a:off x="3583075" y="1496425"/>
            <a:ext cx="5945700" cy="3981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ja" sz="3000">
                <a:solidFill>
                  <a:schemeClr val="dk1"/>
                </a:solidFill>
                <a:latin typeface="Open Sans SemiBold"/>
                <a:ea typeface="Open Sans SemiBold"/>
                <a:cs typeface="Open Sans SemiBold"/>
                <a:sym typeface="Open Sans SemiBold"/>
              </a:rPr>
              <a:t>▶︎</a:t>
            </a:r>
            <a:r>
              <a:rPr lang="ja" sz="3500">
                <a:solidFill>
                  <a:schemeClr val="dk1"/>
                </a:solidFill>
                <a:latin typeface="Open Sans SemiBold"/>
                <a:ea typeface="Open Sans SemiBold"/>
                <a:cs typeface="Open Sans SemiBold"/>
                <a:sym typeface="Open Sans SemiBold"/>
              </a:rPr>
              <a:t>加工するのが困難</a:t>
            </a:r>
            <a:endParaRPr sz="3500">
              <a:solidFill>
                <a:schemeClr val="dk1"/>
              </a:solidFill>
              <a:latin typeface="Open Sans SemiBold"/>
              <a:ea typeface="Open Sans SemiBold"/>
              <a:cs typeface="Open Sans SemiBold"/>
              <a:sym typeface="Open Sans SemiBold"/>
            </a:endParaRPr>
          </a:p>
          <a:p>
            <a:pPr indent="0" lvl="0" marL="0" rtl="0" algn="l">
              <a:lnSpc>
                <a:spcPct val="115000"/>
              </a:lnSpc>
              <a:spcBef>
                <a:spcPts val="1200"/>
              </a:spcBef>
              <a:spcAft>
                <a:spcPts val="0"/>
              </a:spcAft>
              <a:buClr>
                <a:schemeClr val="dk1"/>
              </a:buClr>
              <a:buSzPts val="1100"/>
              <a:buFont typeface="Arial"/>
              <a:buNone/>
            </a:pPr>
            <a:r>
              <a:rPr lang="ja" sz="3500">
                <a:solidFill>
                  <a:schemeClr val="dk1"/>
                </a:solidFill>
                <a:latin typeface="Open Sans SemiBold"/>
                <a:ea typeface="Open Sans SemiBold"/>
                <a:cs typeface="Open Sans SemiBold"/>
                <a:sym typeface="Open Sans SemiBold"/>
              </a:rPr>
              <a:t>▶︎腐りやすい</a:t>
            </a:r>
            <a:endParaRPr sz="3500">
              <a:solidFill>
                <a:schemeClr val="dk1"/>
              </a:solidFill>
              <a:latin typeface="Open Sans SemiBold"/>
              <a:ea typeface="Open Sans SemiBold"/>
              <a:cs typeface="Open Sans SemiBold"/>
              <a:sym typeface="Open Sans SemiBold"/>
            </a:endParaRPr>
          </a:p>
          <a:p>
            <a:pPr indent="0" lvl="0" marL="0" rtl="0" algn="l">
              <a:lnSpc>
                <a:spcPct val="115000"/>
              </a:lnSpc>
              <a:spcBef>
                <a:spcPts val="1200"/>
              </a:spcBef>
              <a:spcAft>
                <a:spcPts val="0"/>
              </a:spcAft>
              <a:buClr>
                <a:schemeClr val="dk1"/>
              </a:buClr>
              <a:buSzPts val="1100"/>
              <a:buFont typeface="Arial"/>
              <a:buNone/>
            </a:pPr>
            <a:r>
              <a:rPr lang="ja" sz="3500">
                <a:solidFill>
                  <a:schemeClr val="dk1"/>
                </a:solidFill>
                <a:latin typeface="Open Sans SemiBold"/>
                <a:ea typeface="Open Sans SemiBold"/>
                <a:cs typeface="Open Sans SemiBold"/>
                <a:sym typeface="Open Sans SemiBold"/>
              </a:rPr>
              <a:t>▶︎需要が少ない</a:t>
            </a:r>
            <a:endParaRPr sz="3500">
              <a:solidFill>
                <a:schemeClr val="dk1"/>
              </a:solidFill>
              <a:latin typeface="Open Sans SemiBold"/>
              <a:ea typeface="Open Sans SemiBold"/>
              <a:cs typeface="Open Sans SemiBold"/>
              <a:sym typeface="Open Sans SemiBold"/>
            </a:endParaRPr>
          </a:p>
          <a:p>
            <a:pPr indent="0" lvl="0" marL="0" rtl="0" algn="l">
              <a:lnSpc>
                <a:spcPct val="115000"/>
              </a:lnSpc>
              <a:spcBef>
                <a:spcPts val="1200"/>
              </a:spcBef>
              <a:spcAft>
                <a:spcPts val="1200"/>
              </a:spcAft>
              <a:buClr>
                <a:schemeClr val="dk1"/>
              </a:buClr>
              <a:buSzPts val="1100"/>
              <a:buFont typeface="Arial"/>
              <a:buNone/>
            </a:pPr>
            <a:r>
              <a:rPr lang="ja" sz="3500">
                <a:solidFill>
                  <a:schemeClr val="dk1"/>
                </a:solidFill>
                <a:latin typeface="Open Sans SemiBold"/>
                <a:ea typeface="Open Sans SemiBold"/>
                <a:cs typeface="Open Sans SemiBold"/>
                <a:sym typeface="Open Sans SemiBold"/>
              </a:rPr>
              <a:t>▶︎竹の消費量が少なすぎる</a:t>
            </a:r>
            <a:endParaRPr sz="2900">
              <a:solidFill>
                <a:schemeClr val="dk1"/>
              </a:solidFill>
              <a:latin typeface="Open Sans"/>
              <a:ea typeface="Open Sans"/>
              <a:cs typeface="Open Sans"/>
              <a:sym typeface="Open Sans"/>
            </a:endParaRPr>
          </a:p>
        </p:txBody>
      </p:sp>
      <p:sp>
        <p:nvSpPr>
          <p:cNvPr id="168" name="Google Shape;168;p2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6"/>
        </a:solidFill>
      </p:bgPr>
    </p:bg>
    <p:spTree>
      <p:nvGrpSpPr>
        <p:cNvPr id="172" name="Shape 172"/>
        <p:cNvGrpSpPr/>
        <p:nvPr/>
      </p:nvGrpSpPr>
      <p:grpSpPr>
        <a:xfrm>
          <a:off x="0" y="0"/>
          <a:ext cx="0" cy="0"/>
          <a:chOff x="0" y="0"/>
          <a:chExt cx="0" cy="0"/>
        </a:xfrm>
      </p:grpSpPr>
      <p:sp>
        <p:nvSpPr>
          <p:cNvPr id="173" name="Google Shape;173;p27"/>
          <p:cNvSpPr txBox="1"/>
          <p:nvPr>
            <p:ph type="title"/>
          </p:nvPr>
        </p:nvSpPr>
        <p:spPr>
          <a:xfrm>
            <a:off x="311700" y="19990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ja" sz="5900"/>
              <a:t>ここで疑問が</a:t>
            </a:r>
            <a:endParaRPr b="1" sz="5900"/>
          </a:p>
        </p:txBody>
      </p:sp>
      <p:sp>
        <p:nvSpPr>
          <p:cNvPr id="174" name="Google Shape;174;p2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28"/>
          <p:cNvSpPr txBox="1"/>
          <p:nvPr>
            <p:ph idx="1" type="body"/>
          </p:nvPr>
        </p:nvSpPr>
        <p:spPr>
          <a:xfrm>
            <a:off x="311700" y="1542150"/>
            <a:ext cx="8520600" cy="20592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ja" sz="4600">
                <a:solidFill>
                  <a:schemeClr val="dk1"/>
                </a:solidFill>
              </a:rPr>
              <a:t>根本的な竹害の解決に</a:t>
            </a:r>
            <a:endParaRPr b="1" sz="4600">
              <a:solidFill>
                <a:schemeClr val="dk1"/>
              </a:solidFill>
            </a:endParaRPr>
          </a:p>
          <a:p>
            <a:pPr indent="0" lvl="0" marL="0" rtl="0" algn="ctr">
              <a:spcBef>
                <a:spcPts val="1200"/>
              </a:spcBef>
              <a:spcAft>
                <a:spcPts val="1200"/>
              </a:spcAft>
              <a:buNone/>
            </a:pPr>
            <a:r>
              <a:rPr b="1" lang="ja" sz="4600">
                <a:solidFill>
                  <a:schemeClr val="dk1"/>
                </a:solidFill>
              </a:rPr>
              <a:t>なっていないのでは</a:t>
            </a:r>
            <a:endParaRPr sz="4000">
              <a:solidFill>
                <a:schemeClr val="dk1"/>
              </a:solidFill>
            </a:endParaRPr>
          </a:p>
        </p:txBody>
      </p:sp>
      <p:sp>
        <p:nvSpPr>
          <p:cNvPr id="180" name="Google Shape;180;p2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29"/>
          <p:cNvSpPr txBox="1"/>
          <p:nvPr>
            <p:ph type="title"/>
          </p:nvPr>
        </p:nvSpPr>
        <p:spPr>
          <a:xfrm>
            <a:off x="220425" y="1110350"/>
            <a:ext cx="8612100" cy="33717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Clr>
                <a:schemeClr val="dk1"/>
              </a:buClr>
              <a:buSzPts val="990"/>
              <a:buFont typeface="Arial"/>
              <a:buNone/>
            </a:pPr>
            <a:r>
              <a:rPr lang="ja" sz="4000">
                <a:solidFill>
                  <a:schemeClr val="dk2"/>
                </a:solidFill>
              </a:rPr>
              <a:t>地球の楽校の代表理事</a:t>
            </a:r>
            <a:endParaRPr sz="4000"/>
          </a:p>
        </p:txBody>
      </p:sp>
      <p:sp>
        <p:nvSpPr>
          <p:cNvPr id="186" name="Google Shape;186;p29"/>
          <p:cNvSpPr txBox="1"/>
          <p:nvPr>
            <p:ph idx="1" type="body"/>
          </p:nvPr>
        </p:nvSpPr>
        <p:spPr>
          <a:xfrm>
            <a:off x="311700" y="2416625"/>
            <a:ext cx="8520600" cy="21522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Clr>
                <a:schemeClr val="dk1"/>
              </a:buClr>
              <a:buSzPts val="1100"/>
              <a:buFont typeface="Arial"/>
              <a:buNone/>
            </a:pPr>
            <a:r>
              <a:rPr b="1" lang="ja" sz="6000"/>
              <a:t>長谷川孝一さん</a:t>
            </a:r>
            <a:endParaRPr sz="6000"/>
          </a:p>
        </p:txBody>
      </p:sp>
      <p:sp>
        <p:nvSpPr>
          <p:cNvPr id="187" name="Google Shape;187;p2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30"/>
          <p:cNvSpPr txBox="1"/>
          <p:nvPr>
            <p:ph type="title"/>
          </p:nvPr>
        </p:nvSpPr>
        <p:spPr>
          <a:xfrm>
            <a:off x="311700" y="1094025"/>
            <a:ext cx="8520600" cy="3118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ja" sz="4020">
                <a:solidFill>
                  <a:schemeClr val="dk2"/>
                </a:solidFill>
              </a:rPr>
              <a:t>竹部で活躍中</a:t>
            </a:r>
            <a:endParaRPr sz="4020">
              <a:solidFill>
                <a:schemeClr val="dk2"/>
              </a:solidFill>
            </a:endParaRPr>
          </a:p>
        </p:txBody>
      </p:sp>
      <p:sp>
        <p:nvSpPr>
          <p:cNvPr id="193" name="Google Shape;193;p30"/>
          <p:cNvSpPr txBox="1"/>
          <p:nvPr>
            <p:ph idx="1" type="body"/>
          </p:nvPr>
        </p:nvSpPr>
        <p:spPr>
          <a:xfrm>
            <a:off x="311700" y="2392125"/>
            <a:ext cx="8520600" cy="21768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b="1" lang="ja" sz="6000"/>
              <a:t>平野さん　川原さん</a:t>
            </a:r>
            <a:endParaRPr b="1" sz="6000"/>
          </a:p>
        </p:txBody>
      </p:sp>
      <p:sp>
        <p:nvSpPr>
          <p:cNvPr id="194" name="Google Shape;194;p3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sp>
        <p:nvSpPr>
          <p:cNvPr id="199" name="Google Shape;199;p3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ja" sz="4320"/>
              <a:t>お話を伺って...</a:t>
            </a:r>
            <a:endParaRPr b="1" sz="4320"/>
          </a:p>
        </p:txBody>
      </p:sp>
      <p:sp>
        <p:nvSpPr>
          <p:cNvPr id="200" name="Google Shape;200;p31"/>
          <p:cNvSpPr txBox="1"/>
          <p:nvPr>
            <p:ph idx="1" type="body"/>
          </p:nvPr>
        </p:nvSpPr>
        <p:spPr>
          <a:xfrm>
            <a:off x="0" y="1732050"/>
            <a:ext cx="9144000" cy="1679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ja" sz="3600">
                <a:solidFill>
                  <a:schemeClr val="dk1"/>
                </a:solidFill>
              </a:rPr>
              <a:t>若者の竹への意識の低さというよりも</a:t>
            </a:r>
            <a:endParaRPr b="1" sz="3600">
              <a:solidFill>
                <a:schemeClr val="dk1"/>
              </a:solidFill>
            </a:endParaRPr>
          </a:p>
          <a:p>
            <a:pPr indent="0" lvl="0" marL="0" rtl="0" algn="l">
              <a:spcBef>
                <a:spcPts val="1200"/>
              </a:spcBef>
              <a:spcAft>
                <a:spcPts val="1200"/>
              </a:spcAft>
              <a:buNone/>
            </a:pPr>
            <a:r>
              <a:rPr b="1" lang="ja" sz="3600">
                <a:solidFill>
                  <a:schemeClr val="dk1"/>
                </a:solidFill>
              </a:rPr>
              <a:t>そもそも知ってる若者があまり多くない。</a:t>
            </a:r>
            <a:endParaRPr b="1" sz="3600">
              <a:solidFill>
                <a:schemeClr val="dk1"/>
              </a:solidFill>
            </a:endParaRPr>
          </a:p>
        </p:txBody>
      </p:sp>
      <p:sp>
        <p:nvSpPr>
          <p:cNvPr id="201" name="Google Shape;201;p3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4"/>
          <p:cNvSpPr txBox="1"/>
          <p:nvPr>
            <p:ph type="title"/>
          </p:nvPr>
        </p:nvSpPr>
        <p:spPr>
          <a:xfrm>
            <a:off x="311700" y="1396875"/>
            <a:ext cx="8520600" cy="831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b="1" lang="ja" sz="8200">
                <a:latin typeface="Impact"/>
                <a:ea typeface="Impact"/>
                <a:cs typeface="Impact"/>
                <a:sym typeface="Impact"/>
              </a:rPr>
              <a:t>鎌倉の森林破壊を</a:t>
            </a:r>
            <a:endParaRPr b="1" sz="8200">
              <a:latin typeface="Impact"/>
              <a:ea typeface="Impact"/>
              <a:cs typeface="Impact"/>
              <a:sym typeface="Impact"/>
            </a:endParaRPr>
          </a:p>
          <a:p>
            <a:pPr indent="0" lvl="0" marL="0" rtl="0" algn="ctr">
              <a:spcBef>
                <a:spcPts val="0"/>
              </a:spcBef>
              <a:spcAft>
                <a:spcPts val="0"/>
              </a:spcAft>
              <a:buNone/>
            </a:pPr>
            <a:r>
              <a:rPr b="1" lang="ja" sz="8200">
                <a:latin typeface="Impact"/>
                <a:ea typeface="Impact"/>
                <a:cs typeface="Impact"/>
                <a:sym typeface="Impact"/>
              </a:rPr>
              <a:t>止める！</a:t>
            </a:r>
            <a:endParaRPr b="1" sz="8200">
              <a:latin typeface="Impact"/>
              <a:ea typeface="Impact"/>
              <a:cs typeface="Impact"/>
              <a:sym typeface="Impact"/>
            </a:endParaRPr>
          </a:p>
        </p:txBody>
      </p:sp>
      <p:sp>
        <p:nvSpPr>
          <p:cNvPr id="62" name="Google Shape;62;p1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32"/>
          <p:cNvSpPr txBox="1"/>
          <p:nvPr>
            <p:ph type="title"/>
          </p:nvPr>
        </p:nvSpPr>
        <p:spPr>
          <a:xfrm>
            <a:off x="311700" y="11827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ja" sz="3520"/>
              <a:t>竹</a:t>
            </a:r>
            <a:r>
              <a:rPr b="1" lang="ja" sz="3520"/>
              <a:t>整備の人手不足や</a:t>
            </a:r>
            <a:endParaRPr b="1" sz="3520"/>
          </a:p>
          <a:p>
            <a:pPr indent="0" lvl="0" marL="0" rtl="0" algn="l">
              <a:spcBef>
                <a:spcPts val="0"/>
              </a:spcBef>
              <a:spcAft>
                <a:spcPts val="0"/>
              </a:spcAft>
              <a:buSzPts val="990"/>
              <a:buNone/>
            </a:pPr>
            <a:r>
              <a:rPr b="1" lang="ja" sz="3520"/>
              <a:t>竹害の原因の一つとして...</a:t>
            </a:r>
            <a:endParaRPr b="1" sz="3520"/>
          </a:p>
        </p:txBody>
      </p:sp>
      <p:sp>
        <p:nvSpPr>
          <p:cNvPr id="207" name="Google Shape;207;p32"/>
          <p:cNvSpPr txBox="1"/>
          <p:nvPr>
            <p:ph idx="1" type="body"/>
          </p:nvPr>
        </p:nvSpPr>
        <p:spPr>
          <a:xfrm>
            <a:off x="311700" y="1406625"/>
            <a:ext cx="8520600" cy="3416400"/>
          </a:xfrm>
          <a:prstGeom prst="rect">
            <a:avLst/>
          </a:prstGeom>
        </p:spPr>
        <p:txBody>
          <a:bodyPr anchorCtr="0" anchor="t" bIns="91425" lIns="91425" spcFirstLastPara="1" rIns="91425" wrap="square" tIns="91425">
            <a:normAutofit fontScale="85000" lnSpcReduction="20000"/>
          </a:bodyPr>
          <a:lstStyle/>
          <a:p>
            <a:pPr indent="0" lvl="0" marL="0" rtl="0" algn="l">
              <a:spcBef>
                <a:spcPts val="0"/>
              </a:spcBef>
              <a:spcAft>
                <a:spcPts val="0"/>
              </a:spcAft>
              <a:buClr>
                <a:schemeClr val="dk1"/>
              </a:buClr>
              <a:buSzPts val="935"/>
              <a:buFont typeface="Arial"/>
              <a:buNone/>
            </a:pPr>
            <a:r>
              <a:rPr b="1" lang="ja" sz="5100">
                <a:solidFill>
                  <a:srgbClr val="000000"/>
                </a:solidFill>
              </a:rPr>
              <a:t>「</a:t>
            </a:r>
            <a:r>
              <a:rPr b="1" lang="ja" sz="5452">
                <a:solidFill>
                  <a:srgbClr val="000000"/>
                </a:solidFill>
              </a:rPr>
              <a:t>認知度の低さ</a:t>
            </a:r>
            <a:r>
              <a:rPr b="1" lang="ja" sz="5100">
                <a:solidFill>
                  <a:srgbClr val="000000"/>
                </a:solidFill>
              </a:rPr>
              <a:t>」</a:t>
            </a:r>
            <a:endParaRPr b="1" sz="5100">
              <a:solidFill>
                <a:srgbClr val="000000"/>
              </a:solidFill>
            </a:endParaRPr>
          </a:p>
          <a:p>
            <a:pPr indent="0" lvl="0" marL="0" rtl="0" algn="l">
              <a:spcBef>
                <a:spcPts val="1200"/>
              </a:spcBef>
              <a:spcAft>
                <a:spcPts val="0"/>
              </a:spcAft>
              <a:buClr>
                <a:schemeClr val="dk1"/>
              </a:buClr>
              <a:buSzPct val="32352"/>
              <a:buFont typeface="Arial"/>
              <a:buNone/>
            </a:pPr>
            <a:r>
              <a:rPr b="1" lang="ja" sz="3400">
                <a:solidFill>
                  <a:schemeClr val="dk1"/>
                </a:solidFill>
              </a:rPr>
              <a:t>　　　　　　</a:t>
            </a:r>
            <a:r>
              <a:rPr lang="ja" sz="4000">
                <a:solidFill>
                  <a:schemeClr val="dk1"/>
                </a:solidFill>
              </a:rPr>
              <a:t>だとチームでの</a:t>
            </a:r>
            <a:r>
              <a:rPr b="1" lang="ja" sz="4000">
                <a:solidFill>
                  <a:schemeClr val="dk1"/>
                </a:solidFill>
              </a:rPr>
              <a:t>再認識</a:t>
            </a:r>
            <a:endParaRPr b="1" sz="4000">
              <a:solidFill>
                <a:schemeClr val="dk1"/>
              </a:solidFill>
            </a:endParaRPr>
          </a:p>
          <a:p>
            <a:pPr indent="0" lvl="0" marL="0" rtl="0" algn="l">
              <a:spcBef>
                <a:spcPts val="1200"/>
              </a:spcBef>
              <a:spcAft>
                <a:spcPts val="0"/>
              </a:spcAft>
              <a:buClr>
                <a:schemeClr val="dk1"/>
              </a:buClr>
              <a:buSzPts val="935"/>
              <a:buFont typeface="Arial"/>
              <a:buNone/>
            </a:pPr>
            <a:r>
              <a:rPr lang="ja" sz="4600">
                <a:solidFill>
                  <a:schemeClr val="dk1"/>
                </a:solidFill>
              </a:rPr>
              <a:t>▶︎</a:t>
            </a:r>
            <a:r>
              <a:rPr b="1" lang="ja" sz="5100">
                <a:solidFill>
                  <a:srgbClr val="FF0000"/>
                </a:solidFill>
              </a:rPr>
              <a:t>認知度の向上</a:t>
            </a:r>
            <a:r>
              <a:rPr lang="ja" sz="4000">
                <a:solidFill>
                  <a:schemeClr val="dk1"/>
                </a:solidFill>
              </a:rPr>
              <a:t>に特化</a:t>
            </a:r>
            <a:endParaRPr sz="4000">
              <a:solidFill>
                <a:schemeClr val="dk1"/>
              </a:solidFill>
            </a:endParaRPr>
          </a:p>
          <a:p>
            <a:pPr indent="0" lvl="0" marL="0" rtl="0" algn="l">
              <a:spcBef>
                <a:spcPts val="1200"/>
              </a:spcBef>
              <a:spcAft>
                <a:spcPts val="0"/>
              </a:spcAft>
              <a:buClr>
                <a:schemeClr val="dk1"/>
              </a:buClr>
              <a:buSzPct val="27500"/>
              <a:buFont typeface="Arial"/>
              <a:buNone/>
            </a:pPr>
            <a:r>
              <a:rPr lang="ja" sz="4000">
                <a:solidFill>
                  <a:schemeClr val="dk1"/>
                </a:solidFill>
              </a:rPr>
              <a:t>　したものを制作した方がいい！</a:t>
            </a:r>
            <a:endParaRPr sz="4000">
              <a:solidFill>
                <a:schemeClr val="dk1"/>
              </a:solidFill>
            </a:endParaRPr>
          </a:p>
          <a:p>
            <a:pPr indent="0" lvl="0" marL="0" rtl="0" algn="l">
              <a:spcBef>
                <a:spcPts val="1200"/>
              </a:spcBef>
              <a:spcAft>
                <a:spcPts val="1200"/>
              </a:spcAft>
              <a:buNone/>
            </a:pPr>
            <a:r>
              <a:t/>
            </a:r>
            <a:endParaRPr/>
          </a:p>
        </p:txBody>
      </p:sp>
      <p:sp>
        <p:nvSpPr>
          <p:cNvPr id="208" name="Google Shape;208;p3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2" name="Shape 212"/>
        <p:cNvGrpSpPr/>
        <p:nvPr/>
      </p:nvGrpSpPr>
      <p:grpSpPr>
        <a:xfrm>
          <a:off x="0" y="0"/>
          <a:ext cx="0" cy="0"/>
          <a:chOff x="0" y="0"/>
          <a:chExt cx="0" cy="0"/>
        </a:xfrm>
      </p:grpSpPr>
      <p:sp>
        <p:nvSpPr>
          <p:cNvPr id="213" name="Google Shape;213;p33"/>
          <p:cNvSpPr/>
          <p:nvPr/>
        </p:nvSpPr>
        <p:spPr>
          <a:xfrm>
            <a:off x="3113425" y="1590100"/>
            <a:ext cx="4302990" cy="1823202"/>
          </a:xfrm>
          <a:prstGeom prst="irregularSeal1">
            <a:avLst/>
          </a:prstGeom>
          <a:solidFill>
            <a:srgbClr val="FF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lnSpc>
                <a:spcPct val="115000"/>
              </a:lnSpc>
              <a:spcBef>
                <a:spcPts val="0"/>
              </a:spcBef>
              <a:spcAft>
                <a:spcPts val="1200"/>
              </a:spcAft>
              <a:buClr>
                <a:schemeClr val="dk1"/>
              </a:buClr>
              <a:buSzPts val="1100"/>
              <a:buFont typeface="Arial"/>
              <a:buNone/>
            </a:pPr>
            <a:r>
              <a:t/>
            </a:r>
            <a:endParaRPr b="1" sz="3700">
              <a:solidFill>
                <a:schemeClr val="dk1"/>
              </a:solidFill>
            </a:endParaRPr>
          </a:p>
        </p:txBody>
      </p:sp>
      <p:sp>
        <p:nvSpPr>
          <p:cNvPr id="214" name="Google Shape;214;p33"/>
          <p:cNvSpPr txBox="1"/>
          <p:nvPr>
            <p:ph idx="1" type="body"/>
          </p:nvPr>
        </p:nvSpPr>
        <p:spPr>
          <a:xfrm>
            <a:off x="233050" y="355300"/>
            <a:ext cx="8567400" cy="4308000"/>
          </a:xfrm>
          <a:prstGeom prst="rect">
            <a:avLst/>
          </a:prstGeom>
        </p:spPr>
        <p:txBody>
          <a:bodyPr anchorCtr="0" anchor="t" bIns="91425" lIns="91425" spcFirstLastPara="1" rIns="91425" wrap="square" tIns="91425">
            <a:normAutofit fontScale="55000" lnSpcReduction="20000"/>
          </a:bodyPr>
          <a:lstStyle/>
          <a:p>
            <a:pPr indent="0" lvl="0" marL="0" rtl="0" algn="ctr">
              <a:spcBef>
                <a:spcPts val="0"/>
              </a:spcBef>
              <a:spcAft>
                <a:spcPts val="0"/>
              </a:spcAft>
              <a:buNone/>
            </a:pPr>
            <a:r>
              <a:t/>
            </a:r>
            <a:endParaRPr sz="3474">
              <a:solidFill>
                <a:schemeClr val="dk1"/>
              </a:solidFill>
              <a:latin typeface="Open Sans SemiBold"/>
              <a:ea typeface="Open Sans SemiBold"/>
              <a:cs typeface="Open Sans SemiBold"/>
              <a:sym typeface="Open Sans SemiBold"/>
            </a:endParaRPr>
          </a:p>
          <a:p>
            <a:pPr indent="0" lvl="0" marL="0" rtl="0" algn="ctr">
              <a:spcBef>
                <a:spcPts val="1200"/>
              </a:spcBef>
              <a:spcAft>
                <a:spcPts val="0"/>
              </a:spcAft>
              <a:buNone/>
            </a:pPr>
            <a:r>
              <a:rPr lang="ja" sz="5045">
                <a:solidFill>
                  <a:schemeClr val="dk1"/>
                </a:solidFill>
                <a:latin typeface="Open Sans SemiBold"/>
                <a:ea typeface="Open Sans SemiBold"/>
                <a:cs typeface="Open Sans SemiBold"/>
                <a:sym typeface="Open Sans SemiBold"/>
              </a:rPr>
              <a:t>＜再びチームでの議論のゆえ＞</a:t>
            </a:r>
            <a:endParaRPr sz="5045">
              <a:solidFill>
                <a:schemeClr val="dk1"/>
              </a:solidFill>
              <a:latin typeface="Open Sans SemiBold"/>
              <a:ea typeface="Open Sans SemiBold"/>
              <a:cs typeface="Open Sans SemiBold"/>
              <a:sym typeface="Open Sans SemiBold"/>
            </a:endParaRPr>
          </a:p>
          <a:p>
            <a:pPr indent="0" lvl="0" marL="0" rtl="0" algn="l">
              <a:spcBef>
                <a:spcPts val="1200"/>
              </a:spcBef>
              <a:spcAft>
                <a:spcPts val="0"/>
              </a:spcAft>
              <a:buNone/>
            </a:pPr>
            <a:r>
              <a:t/>
            </a:r>
            <a:endParaRPr sz="5740">
              <a:solidFill>
                <a:schemeClr val="dk1"/>
              </a:solidFill>
              <a:latin typeface="Open Sans SemiBold"/>
              <a:ea typeface="Open Sans SemiBold"/>
              <a:cs typeface="Open Sans SemiBold"/>
              <a:sym typeface="Open Sans SemiBold"/>
            </a:endParaRPr>
          </a:p>
          <a:p>
            <a:pPr indent="0" lvl="0" marL="0" rtl="0" algn="l">
              <a:spcBef>
                <a:spcPts val="1200"/>
              </a:spcBef>
              <a:spcAft>
                <a:spcPts val="0"/>
              </a:spcAft>
              <a:buNone/>
            </a:pPr>
            <a:r>
              <a:rPr lang="ja" sz="8836">
                <a:solidFill>
                  <a:schemeClr val="dk1"/>
                </a:solidFill>
                <a:latin typeface="Open Sans SemiBold"/>
                <a:ea typeface="Open Sans SemiBold"/>
                <a:cs typeface="Open Sans SemiBold"/>
                <a:sym typeface="Open Sans SemiBold"/>
              </a:rPr>
              <a:t>     </a:t>
            </a:r>
            <a:r>
              <a:rPr lang="ja" sz="8836">
                <a:solidFill>
                  <a:schemeClr val="dk1"/>
                </a:solidFill>
                <a:latin typeface="Open Sans SemiBold"/>
                <a:ea typeface="Open Sans SemiBold"/>
                <a:cs typeface="Open Sans SemiBold"/>
                <a:sym typeface="Open Sans SemiBold"/>
              </a:rPr>
              <a:t>若者の   </a:t>
            </a:r>
            <a:r>
              <a:rPr lang="ja" sz="12596">
                <a:solidFill>
                  <a:srgbClr val="FF0000"/>
                </a:solidFill>
                <a:latin typeface="Open Sans SemiBold"/>
                <a:ea typeface="Open Sans SemiBold"/>
                <a:cs typeface="Open Sans SemiBold"/>
                <a:sym typeface="Open Sans SemiBold"/>
              </a:rPr>
              <a:t>認知拡大 </a:t>
            </a:r>
            <a:r>
              <a:rPr lang="ja" sz="8836">
                <a:solidFill>
                  <a:schemeClr val="dk1"/>
                </a:solidFill>
                <a:latin typeface="Open Sans SemiBold"/>
                <a:ea typeface="Open Sans SemiBold"/>
                <a:cs typeface="Open Sans SemiBold"/>
                <a:sym typeface="Open Sans SemiBold"/>
              </a:rPr>
              <a:t>を</a:t>
            </a:r>
            <a:endParaRPr sz="8836">
              <a:solidFill>
                <a:schemeClr val="dk1"/>
              </a:solidFill>
              <a:latin typeface="Open Sans SemiBold"/>
              <a:ea typeface="Open Sans SemiBold"/>
              <a:cs typeface="Open Sans SemiBold"/>
              <a:sym typeface="Open Sans SemiBold"/>
            </a:endParaRPr>
          </a:p>
          <a:p>
            <a:pPr indent="0" lvl="0" marL="0" rtl="0" algn="ctr">
              <a:spcBef>
                <a:spcPts val="1200"/>
              </a:spcBef>
              <a:spcAft>
                <a:spcPts val="0"/>
              </a:spcAft>
              <a:buNone/>
            </a:pPr>
            <a:r>
              <a:rPr lang="ja" sz="8836">
                <a:solidFill>
                  <a:schemeClr val="dk1"/>
                </a:solidFill>
                <a:latin typeface="Open Sans SemiBold"/>
                <a:ea typeface="Open Sans SemiBold"/>
                <a:cs typeface="Open Sans SemiBold"/>
                <a:sym typeface="Open Sans SemiBold"/>
              </a:rPr>
              <a:t>目的に！</a:t>
            </a:r>
            <a:endParaRPr sz="4904">
              <a:latin typeface="Open Sans SemiBold"/>
              <a:ea typeface="Open Sans SemiBold"/>
              <a:cs typeface="Open Sans SemiBold"/>
              <a:sym typeface="Open Sans SemiBold"/>
            </a:endParaRPr>
          </a:p>
          <a:p>
            <a:pPr indent="0" lvl="0" marL="0" rtl="0" algn="l">
              <a:spcBef>
                <a:spcPts val="1200"/>
              </a:spcBef>
              <a:spcAft>
                <a:spcPts val="1200"/>
              </a:spcAft>
              <a:buNone/>
            </a:pPr>
            <a:r>
              <a:t/>
            </a:r>
            <a:endParaRPr sz="3604"/>
          </a:p>
        </p:txBody>
      </p:sp>
      <p:sp>
        <p:nvSpPr>
          <p:cNvPr id="215" name="Google Shape;215;p3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9" name="Shape 219"/>
        <p:cNvGrpSpPr/>
        <p:nvPr/>
      </p:nvGrpSpPr>
      <p:grpSpPr>
        <a:xfrm>
          <a:off x="0" y="0"/>
          <a:ext cx="0" cy="0"/>
          <a:chOff x="0" y="0"/>
          <a:chExt cx="0" cy="0"/>
        </a:xfrm>
      </p:grpSpPr>
      <p:sp>
        <p:nvSpPr>
          <p:cNvPr id="220" name="Google Shape;220;p34"/>
          <p:cNvSpPr txBox="1"/>
          <p:nvPr>
            <p:ph type="title"/>
          </p:nvPr>
        </p:nvSpPr>
        <p:spPr>
          <a:xfrm>
            <a:off x="1954525" y="1820800"/>
            <a:ext cx="6877500" cy="1934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ja" sz="7200"/>
              <a:t>そこで、、、</a:t>
            </a:r>
            <a:endParaRPr b="1" sz="7200"/>
          </a:p>
        </p:txBody>
      </p:sp>
      <p:sp>
        <p:nvSpPr>
          <p:cNvPr id="221" name="Google Shape;221;p34"/>
          <p:cNvSpPr txBox="1"/>
          <p:nvPr>
            <p:ph idx="1" type="body"/>
          </p:nvPr>
        </p:nvSpPr>
        <p:spPr>
          <a:xfrm>
            <a:off x="7869550" y="4125075"/>
            <a:ext cx="962700" cy="4437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1200"/>
              </a:spcAft>
              <a:buNone/>
            </a:pPr>
            <a:r>
              <a:t/>
            </a:r>
            <a:endParaRPr/>
          </a:p>
        </p:txBody>
      </p:sp>
      <p:sp>
        <p:nvSpPr>
          <p:cNvPr id="222" name="Google Shape;222;p3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35"/>
          <p:cNvSpPr txBox="1"/>
          <p:nvPr>
            <p:ph type="title"/>
          </p:nvPr>
        </p:nvSpPr>
        <p:spPr>
          <a:xfrm>
            <a:off x="311700" y="1867800"/>
            <a:ext cx="8520600" cy="14079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ja" sz="5920"/>
              <a:t>竹の使い道を広めたい！</a:t>
            </a:r>
            <a:endParaRPr b="1" sz="5920"/>
          </a:p>
        </p:txBody>
      </p:sp>
      <p:sp>
        <p:nvSpPr>
          <p:cNvPr id="228" name="Google Shape;228;p3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sp>
        <p:nvSpPr>
          <p:cNvPr id="229" name="Google Shape;229;p35"/>
          <p:cNvSpPr txBox="1"/>
          <p:nvPr/>
        </p:nvSpPr>
        <p:spPr>
          <a:xfrm>
            <a:off x="363075" y="472000"/>
            <a:ext cx="69711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3600">
                <a:solidFill>
                  <a:schemeClr val="dk1"/>
                </a:solidFill>
              </a:rPr>
              <a:t>竹の認知拡大のために</a:t>
            </a:r>
            <a:endParaRPr b="1" sz="3600">
              <a:solidFill>
                <a:schemeClr val="dk1"/>
              </a:solidFill>
            </a:endParaRPr>
          </a:p>
        </p:txBody>
      </p:sp>
      <p:sp>
        <p:nvSpPr>
          <p:cNvPr id="230" name="Google Shape;230;p35"/>
          <p:cNvSpPr txBox="1"/>
          <p:nvPr/>
        </p:nvSpPr>
        <p:spPr>
          <a:xfrm>
            <a:off x="363075" y="3255525"/>
            <a:ext cx="83505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ja" sz="1900">
                <a:solidFill>
                  <a:schemeClr val="dk2"/>
                </a:solidFill>
              </a:rPr>
              <a:t>​​</a:t>
            </a:r>
            <a:r>
              <a:rPr b="1" lang="ja" sz="3200">
                <a:solidFill>
                  <a:schemeClr val="dk1"/>
                </a:solidFill>
              </a:rPr>
              <a:t>→竹の使い道は沢山あるのに知られていない</a:t>
            </a:r>
            <a:endParaRPr b="1" sz="3200">
              <a:solidFill>
                <a:schemeClr val="dk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36"/>
          <p:cNvSpPr txBox="1"/>
          <p:nvPr>
            <p:ph type="title"/>
          </p:nvPr>
        </p:nvSpPr>
        <p:spPr>
          <a:xfrm>
            <a:off x="7655400" y="432925"/>
            <a:ext cx="10722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36"/>
          <p:cNvSpPr txBox="1"/>
          <p:nvPr>
            <p:ph idx="1" type="body"/>
          </p:nvPr>
        </p:nvSpPr>
        <p:spPr>
          <a:xfrm>
            <a:off x="311700" y="220197"/>
            <a:ext cx="8520600" cy="4348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ja" sz="3500">
                <a:solidFill>
                  <a:srgbClr val="000000"/>
                </a:solidFill>
              </a:rPr>
              <a:t>竹の使い方の一例を知れるような　　　　 ものを作りたい！</a:t>
            </a:r>
            <a:endParaRPr b="1" sz="3500">
              <a:solidFill>
                <a:srgbClr val="000000"/>
              </a:solidFill>
            </a:endParaRPr>
          </a:p>
          <a:p>
            <a:pPr indent="0" lvl="0" marL="0" rtl="0" algn="l">
              <a:spcBef>
                <a:spcPts val="1200"/>
              </a:spcBef>
              <a:spcAft>
                <a:spcPts val="0"/>
              </a:spcAft>
              <a:buNone/>
            </a:pPr>
            <a:r>
              <a:rPr lang="ja" sz="4300">
                <a:solidFill>
                  <a:srgbClr val="000000"/>
                </a:solidFill>
              </a:rPr>
              <a:t>　</a:t>
            </a:r>
            <a:r>
              <a:rPr b="1" lang="ja" sz="4300">
                <a:solidFill>
                  <a:srgbClr val="000000"/>
                </a:solidFill>
              </a:rPr>
              <a:t>▶加工が簡単な</a:t>
            </a:r>
            <a:r>
              <a:rPr b="1" lang="ja" sz="4300">
                <a:solidFill>
                  <a:srgbClr val="FF0000"/>
                </a:solidFill>
              </a:rPr>
              <a:t>竹チップ</a:t>
            </a:r>
            <a:r>
              <a:rPr b="1" lang="ja" sz="4300">
                <a:solidFill>
                  <a:schemeClr val="dk1"/>
                </a:solidFill>
              </a:rPr>
              <a:t>を使い</a:t>
            </a:r>
            <a:endParaRPr b="1" sz="4300">
              <a:solidFill>
                <a:schemeClr val="dk1"/>
              </a:solidFill>
            </a:endParaRPr>
          </a:p>
          <a:p>
            <a:pPr indent="0" lvl="0" marL="0" rtl="0" algn="l">
              <a:spcBef>
                <a:spcPts val="1200"/>
              </a:spcBef>
              <a:spcAft>
                <a:spcPts val="0"/>
              </a:spcAft>
              <a:buNone/>
            </a:pPr>
            <a:r>
              <a:rPr b="1" lang="ja" sz="4300"/>
              <a:t>　　</a:t>
            </a:r>
            <a:r>
              <a:rPr b="1" lang="ja" sz="4300">
                <a:solidFill>
                  <a:srgbClr val="FF0000"/>
                </a:solidFill>
              </a:rPr>
              <a:t>コンポスト</a:t>
            </a:r>
            <a:r>
              <a:rPr b="1" lang="ja" sz="4300">
                <a:solidFill>
                  <a:schemeClr val="dk1"/>
                </a:solidFill>
              </a:rPr>
              <a:t>に生かすことに</a:t>
            </a:r>
            <a:endParaRPr b="1" sz="4300">
              <a:solidFill>
                <a:schemeClr val="dk1"/>
              </a:solidFill>
            </a:endParaRPr>
          </a:p>
          <a:p>
            <a:pPr indent="0" lvl="0" marL="0" rtl="0" algn="l">
              <a:spcBef>
                <a:spcPts val="1200"/>
              </a:spcBef>
              <a:spcAft>
                <a:spcPts val="1200"/>
              </a:spcAft>
              <a:buNone/>
            </a:pPr>
            <a:r>
              <a:t/>
            </a:r>
            <a:endParaRPr sz="2400">
              <a:solidFill>
                <a:schemeClr val="dk1"/>
              </a:solidFill>
            </a:endParaRPr>
          </a:p>
        </p:txBody>
      </p:sp>
      <p:sp>
        <p:nvSpPr>
          <p:cNvPr id="237" name="Google Shape;237;p3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pic>
        <p:nvPicPr>
          <p:cNvPr id="238" name="Google Shape;238;p36"/>
          <p:cNvPicPr preferRelativeResize="0"/>
          <p:nvPr/>
        </p:nvPicPr>
        <p:blipFill>
          <a:blip r:embed="rId3">
            <a:alphaModFix/>
          </a:blip>
          <a:stretch>
            <a:fillRect/>
          </a:stretch>
        </p:blipFill>
        <p:spPr>
          <a:xfrm>
            <a:off x="885825" y="3322875"/>
            <a:ext cx="2961416" cy="1553050"/>
          </a:xfrm>
          <a:prstGeom prst="rect">
            <a:avLst/>
          </a:prstGeom>
          <a:noFill/>
          <a:ln>
            <a:noFill/>
          </a:ln>
        </p:spPr>
      </p:pic>
      <p:pic>
        <p:nvPicPr>
          <p:cNvPr id="239" name="Google Shape;239;p36"/>
          <p:cNvPicPr preferRelativeResize="0"/>
          <p:nvPr/>
        </p:nvPicPr>
        <p:blipFill rotWithShape="1">
          <a:blip r:embed="rId4">
            <a:alphaModFix/>
          </a:blip>
          <a:srcRect b="0" l="1300" r="-1300" t="0"/>
          <a:stretch/>
        </p:blipFill>
        <p:spPr>
          <a:xfrm>
            <a:off x="4348150" y="3275850"/>
            <a:ext cx="2961976" cy="15530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37"/>
          <p:cNvSpPr txBox="1"/>
          <p:nvPr>
            <p:ph type="title"/>
          </p:nvPr>
        </p:nvSpPr>
        <p:spPr>
          <a:xfrm>
            <a:off x="387900" y="1118500"/>
            <a:ext cx="8520600" cy="2539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ja" sz="4011">
                <a:solidFill>
                  <a:schemeClr val="dk2"/>
                </a:solidFill>
              </a:rPr>
              <a:t>キエーロ開発者</a:t>
            </a:r>
            <a:endParaRPr sz="4011">
              <a:solidFill>
                <a:schemeClr val="dk2"/>
              </a:solidFill>
            </a:endParaRPr>
          </a:p>
        </p:txBody>
      </p:sp>
      <p:sp>
        <p:nvSpPr>
          <p:cNvPr id="245" name="Google Shape;245;p37"/>
          <p:cNvSpPr txBox="1"/>
          <p:nvPr>
            <p:ph idx="1" type="body"/>
          </p:nvPr>
        </p:nvSpPr>
        <p:spPr>
          <a:xfrm>
            <a:off x="311700" y="2294175"/>
            <a:ext cx="8520600" cy="22746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b="1" lang="ja" sz="6000"/>
              <a:t>松本信夫さん</a:t>
            </a:r>
            <a:endParaRPr b="1" sz="6000"/>
          </a:p>
        </p:txBody>
      </p:sp>
      <p:sp>
        <p:nvSpPr>
          <p:cNvPr id="246" name="Google Shape;246;p3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38"/>
          <p:cNvSpPr txBox="1"/>
          <p:nvPr>
            <p:ph type="title"/>
          </p:nvPr>
        </p:nvSpPr>
        <p:spPr>
          <a:xfrm>
            <a:off x="178550" y="124800"/>
            <a:ext cx="8520600" cy="8313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ja" sz="4000"/>
              <a:t>＜竹チップとは＞</a:t>
            </a:r>
            <a:endParaRPr b="1" sz="4000"/>
          </a:p>
        </p:txBody>
      </p:sp>
      <p:pic>
        <p:nvPicPr>
          <p:cNvPr id="252" name="Google Shape;252;p38"/>
          <p:cNvPicPr preferRelativeResize="0"/>
          <p:nvPr/>
        </p:nvPicPr>
        <p:blipFill>
          <a:blip r:embed="rId3">
            <a:alphaModFix/>
          </a:blip>
          <a:stretch>
            <a:fillRect/>
          </a:stretch>
        </p:blipFill>
        <p:spPr>
          <a:xfrm>
            <a:off x="98850" y="860150"/>
            <a:ext cx="3554400" cy="2834450"/>
          </a:xfrm>
          <a:prstGeom prst="rect">
            <a:avLst/>
          </a:prstGeom>
          <a:noFill/>
          <a:ln>
            <a:noFill/>
          </a:ln>
        </p:spPr>
      </p:pic>
      <p:sp>
        <p:nvSpPr>
          <p:cNvPr id="253" name="Google Shape;253;p38"/>
          <p:cNvSpPr/>
          <p:nvPr/>
        </p:nvSpPr>
        <p:spPr>
          <a:xfrm>
            <a:off x="3835075" y="2281350"/>
            <a:ext cx="944100" cy="580800"/>
          </a:xfrm>
          <a:prstGeom prst="rightArrow">
            <a:avLst>
              <a:gd fmla="val 50000" name="adj1"/>
              <a:gd fmla="val 50000" name="adj2"/>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Open Sans"/>
              <a:ea typeface="Open Sans"/>
              <a:cs typeface="Open Sans"/>
              <a:sym typeface="Open Sans"/>
            </a:endParaRPr>
          </a:p>
        </p:txBody>
      </p:sp>
      <p:pic>
        <p:nvPicPr>
          <p:cNvPr id="254" name="Google Shape;254;p38"/>
          <p:cNvPicPr preferRelativeResize="0"/>
          <p:nvPr/>
        </p:nvPicPr>
        <p:blipFill>
          <a:blip r:embed="rId4">
            <a:alphaModFix/>
          </a:blip>
          <a:stretch>
            <a:fillRect/>
          </a:stretch>
        </p:blipFill>
        <p:spPr>
          <a:xfrm>
            <a:off x="4961000" y="860150"/>
            <a:ext cx="3932350" cy="2847000"/>
          </a:xfrm>
          <a:prstGeom prst="rect">
            <a:avLst/>
          </a:prstGeom>
          <a:noFill/>
          <a:ln>
            <a:noFill/>
          </a:ln>
        </p:spPr>
      </p:pic>
      <p:sp>
        <p:nvSpPr>
          <p:cNvPr id="255" name="Google Shape;255;p38"/>
          <p:cNvSpPr txBox="1"/>
          <p:nvPr/>
        </p:nvSpPr>
        <p:spPr>
          <a:xfrm>
            <a:off x="98850" y="3771600"/>
            <a:ext cx="37881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ja" sz="3500">
                <a:solidFill>
                  <a:schemeClr val="dk1"/>
                </a:solidFill>
                <a:latin typeface="Open Sans"/>
                <a:ea typeface="Open Sans"/>
                <a:cs typeface="Open Sans"/>
                <a:sym typeface="Open Sans"/>
              </a:rPr>
              <a:t>竹害になっている</a:t>
            </a:r>
            <a:endParaRPr b="1" sz="3500">
              <a:solidFill>
                <a:schemeClr val="dk1"/>
              </a:solidFill>
              <a:latin typeface="Open Sans"/>
              <a:ea typeface="Open Sans"/>
              <a:cs typeface="Open Sans"/>
              <a:sym typeface="Open Sans"/>
            </a:endParaRPr>
          </a:p>
          <a:p>
            <a:pPr indent="0" lvl="0" marL="0" rtl="0" algn="ctr">
              <a:spcBef>
                <a:spcPts val="0"/>
              </a:spcBef>
              <a:spcAft>
                <a:spcPts val="0"/>
              </a:spcAft>
              <a:buNone/>
            </a:pPr>
            <a:r>
              <a:rPr b="1" lang="ja" sz="3500">
                <a:solidFill>
                  <a:schemeClr val="dk1"/>
                </a:solidFill>
                <a:latin typeface="Open Sans"/>
                <a:ea typeface="Open Sans"/>
                <a:cs typeface="Open Sans"/>
                <a:sym typeface="Open Sans"/>
              </a:rPr>
              <a:t>竹を砕く</a:t>
            </a:r>
            <a:endParaRPr b="1" sz="3500">
              <a:solidFill>
                <a:schemeClr val="dk1"/>
              </a:solidFill>
              <a:latin typeface="Open Sans"/>
              <a:ea typeface="Open Sans"/>
              <a:cs typeface="Open Sans"/>
              <a:sym typeface="Open Sans"/>
            </a:endParaRPr>
          </a:p>
        </p:txBody>
      </p:sp>
      <p:sp>
        <p:nvSpPr>
          <p:cNvPr id="256" name="Google Shape;256;p38"/>
          <p:cNvSpPr txBox="1"/>
          <p:nvPr/>
        </p:nvSpPr>
        <p:spPr>
          <a:xfrm>
            <a:off x="4932150" y="3771600"/>
            <a:ext cx="3961200" cy="1262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ja" sz="3500">
                <a:solidFill>
                  <a:schemeClr val="dk1"/>
                </a:solidFill>
                <a:latin typeface="Open Sans"/>
                <a:ea typeface="Open Sans"/>
                <a:cs typeface="Open Sans"/>
                <a:sym typeface="Open Sans"/>
              </a:rPr>
              <a:t>生ごみを入れると</a:t>
            </a:r>
            <a:endParaRPr b="1" sz="3500">
              <a:solidFill>
                <a:schemeClr val="dk1"/>
              </a:solidFill>
              <a:latin typeface="Open Sans"/>
              <a:ea typeface="Open Sans"/>
              <a:cs typeface="Open Sans"/>
              <a:sym typeface="Open Sans"/>
            </a:endParaRPr>
          </a:p>
          <a:p>
            <a:pPr indent="0" lvl="0" marL="0" rtl="0" algn="ctr">
              <a:spcBef>
                <a:spcPts val="0"/>
              </a:spcBef>
              <a:spcAft>
                <a:spcPts val="0"/>
              </a:spcAft>
              <a:buNone/>
            </a:pPr>
            <a:r>
              <a:rPr b="1" lang="ja" sz="3500">
                <a:solidFill>
                  <a:schemeClr val="dk1"/>
                </a:solidFill>
                <a:latin typeface="Open Sans"/>
                <a:ea typeface="Open Sans"/>
                <a:cs typeface="Open Sans"/>
                <a:sym typeface="Open Sans"/>
              </a:rPr>
              <a:t>微生物が分</a:t>
            </a:r>
            <a:r>
              <a:rPr b="1" lang="ja" sz="3400">
                <a:solidFill>
                  <a:schemeClr val="dk1"/>
                </a:solidFill>
                <a:latin typeface="Open Sans"/>
                <a:ea typeface="Open Sans"/>
                <a:cs typeface="Open Sans"/>
                <a:sym typeface="Open Sans"/>
              </a:rPr>
              <a:t>解</a:t>
            </a:r>
            <a:endParaRPr b="1" sz="3400">
              <a:solidFill>
                <a:schemeClr val="dk1"/>
              </a:solidFill>
              <a:latin typeface="Open Sans"/>
              <a:ea typeface="Open Sans"/>
              <a:cs typeface="Open Sans"/>
              <a:sym typeface="Open Sans"/>
            </a:endParaRPr>
          </a:p>
        </p:txBody>
      </p:sp>
      <p:sp>
        <p:nvSpPr>
          <p:cNvPr id="257" name="Google Shape;257;p3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39"/>
          <p:cNvSpPr txBox="1"/>
          <p:nvPr>
            <p:ph type="title"/>
          </p:nvPr>
        </p:nvSpPr>
        <p:spPr>
          <a:xfrm>
            <a:off x="311700" y="29980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ja" sz="4020"/>
              <a:t>コンポストとは</a:t>
            </a:r>
            <a:endParaRPr b="1" sz="4020"/>
          </a:p>
        </p:txBody>
      </p:sp>
      <p:pic>
        <p:nvPicPr>
          <p:cNvPr id="263" name="Google Shape;263;p39"/>
          <p:cNvPicPr preferRelativeResize="0"/>
          <p:nvPr/>
        </p:nvPicPr>
        <p:blipFill>
          <a:blip r:embed="rId3">
            <a:alphaModFix/>
          </a:blip>
          <a:stretch>
            <a:fillRect/>
          </a:stretch>
        </p:blipFill>
        <p:spPr>
          <a:xfrm>
            <a:off x="311700" y="1049463"/>
            <a:ext cx="3829300" cy="2868275"/>
          </a:xfrm>
          <a:prstGeom prst="rect">
            <a:avLst/>
          </a:prstGeom>
          <a:noFill/>
          <a:ln>
            <a:noFill/>
          </a:ln>
        </p:spPr>
      </p:pic>
      <p:pic>
        <p:nvPicPr>
          <p:cNvPr id="264" name="Google Shape;264;p39"/>
          <p:cNvPicPr preferRelativeResize="0"/>
          <p:nvPr/>
        </p:nvPicPr>
        <p:blipFill>
          <a:blip r:embed="rId4">
            <a:alphaModFix/>
          </a:blip>
          <a:stretch>
            <a:fillRect/>
          </a:stretch>
        </p:blipFill>
        <p:spPr>
          <a:xfrm>
            <a:off x="4850125" y="1137613"/>
            <a:ext cx="3742575" cy="2868275"/>
          </a:xfrm>
          <a:prstGeom prst="rect">
            <a:avLst/>
          </a:prstGeom>
          <a:noFill/>
          <a:ln>
            <a:noFill/>
          </a:ln>
        </p:spPr>
      </p:pic>
      <p:sp>
        <p:nvSpPr>
          <p:cNvPr id="265" name="Google Shape;265;p39"/>
          <p:cNvSpPr txBox="1"/>
          <p:nvPr/>
        </p:nvSpPr>
        <p:spPr>
          <a:xfrm>
            <a:off x="1207800" y="4005900"/>
            <a:ext cx="6728400" cy="1262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3100">
                <a:solidFill>
                  <a:schemeClr val="dk1"/>
                </a:solidFill>
                <a:latin typeface="Open Sans"/>
                <a:ea typeface="Open Sans"/>
                <a:cs typeface="Open Sans"/>
                <a:sym typeface="Open Sans"/>
              </a:rPr>
              <a:t>　　</a:t>
            </a:r>
            <a:r>
              <a:rPr b="1" lang="ja" sz="3500">
                <a:solidFill>
                  <a:schemeClr val="dk1"/>
                </a:solidFill>
                <a:latin typeface="Open Sans"/>
                <a:ea typeface="Open Sans"/>
                <a:cs typeface="Open Sans"/>
                <a:sym typeface="Open Sans"/>
              </a:rPr>
              <a:t>家庭などで出た生ゴミ</a:t>
            </a:r>
            <a:endParaRPr b="1" sz="3500">
              <a:solidFill>
                <a:schemeClr val="dk1"/>
              </a:solidFill>
              <a:latin typeface="Open Sans"/>
              <a:ea typeface="Open Sans"/>
              <a:cs typeface="Open Sans"/>
              <a:sym typeface="Open Sans"/>
            </a:endParaRPr>
          </a:p>
          <a:p>
            <a:pPr indent="0" lvl="0" marL="0" rtl="0" algn="l">
              <a:spcBef>
                <a:spcPts val="0"/>
              </a:spcBef>
              <a:spcAft>
                <a:spcPts val="0"/>
              </a:spcAft>
              <a:buNone/>
            </a:pPr>
            <a:r>
              <a:rPr b="1" lang="ja" sz="3500">
                <a:solidFill>
                  <a:schemeClr val="dk1"/>
                </a:solidFill>
                <a:latin typeface="Open Sans"/>
                <a:ea typeface="Open Sans"/>
                <a:cs typeface="Open Sans"/>
                <a:sym typeface="Open Sans"/>
              </a:rPr>
              <a:t>→微生物によって分解してらう</a:t>
            </a:r>
            <a:endParaRPr b="1" sz="3500">
              <a:solidFill>
                <a:schemeClr val="dk1"/>
              </a:solidFill>
              <a:latin typeface="Open Sans"/>
              <a:ea typeface="Open Sans"/>
              <a:cs typeface="Open Sans"/>
              <a:sym typeface="Open Sans"/>
            </a:endParaRPr>
          </a:p>
        </p:txBody>
      </p:sp>
      <p:sp>
        <p:nvSpPr>
          <p:cNvPr id="266" name="Google Shape;266;p3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40"/>
          <p:cNvSpPr txBox="1"/>
          <p:nvPr>
            <p:ph type="title"/>
          </p:nvPr>
        </p:nvSpPr>
        <p:spPr>
          <a:xfrm>
            <a:off x="1106400" y="2156100"/>
            <a:ext cx="6931200" cy="831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ja" sz="5700"/>
              <a:t>コンポストのやり方</a:t>
            </a:r>
            <a:endParaRPr b="1" sz="5700"/>
          </a:p>
        </p:txBody>
      </p:sp>
      <p:sp>
        <p:nvSpPr>
          <p:cNvPr id="272" name="Google Shape;272;p4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pic>
        <p:nvPicPr>
          <p:cNvPr id="277" name="Google Shape;277;p41"/>
          <p:cNvPicPr preferRelativeResize="0"/>
          <p:nvPr/>
        </p:nvPicPr>
        <p:blipFill>
          <a:blip r:embed="rId3">
            <a:alphaModFix/>
          </a:blip>
          <a:stretch>
            <a:fillRect/>
          </a:stretch>
        </p:blipFill>
        <p:spPr>
          <a:xfrm>
            <a:off x="152400" y="152400"/>
            <a:ext cx="3629844" cy="4838700"/>
          </a:xfrm>
          <a:prstGeom prst="rect">
            <a:avLst/>
          </a:prstGeom>
          <a:noFill/>
          <a:ln>
            <a:noFill/>
          </a:ln>
        </p:spPr>
      </p:pic>
      <p:sp>
        <p:nvSpPr>
          <p:cNvPr id="278" name="Google Shape;278;p41"/>
          <p:cNvSpPr txBox="1"/>
          <p:nvPr/>
        </p:nvSpPr>
        <p:spPr>
          <a:xfrm>
            <a:off x="4572000" y="2310150"/>
            <a:ext cx="4335300" cy="723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3500">
                <a:solidFill>
                  <a:schemeClr val="dk1"/>
                </a:solidFill>
                <a:latin typeface="Open Sans"/>
                <a:ea typeface="Open Sans"/>
                <a:cs typeface="Open Sans"/>
                <a:sym typeface="Open Sans"/>
              </a:rPr>
              <a:t>①生ゴミや油を投入</a:t>
            </a:r>
            <a:endParaRPr b="1" sz="3500">
              <a:solidFill>
                <a:schemeClr val="dk1"/>
              </a:solidFill>
              <a:latin typeface="Open Sans"/>
              <a:ea typeface="Open Sans"/>
              <a:cs typeface="Open Sans"/>
              <a:sym typeface="Open Sans"/>
            </a:endParaRPr>
          </a:p>
        </p:txBody>
      </p:sp>
      <p:sp>
        <p:nvSpPr>
          <p:cNvPr id="279" name="Google Shape;279;p4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5"/>
          <p:cNvSpPr txBox="1"/>
          <p:nvPr>
            <p:ph type="title"/>
          </p:nvPr>
        </p:nvSpPr>
        <p:spPr>
          <a:xfrm>
            <a:off x="0" y="0"/>
            <a:ext cx="9144000" cy="735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ja" sz="5800">
                <a:latin typeface="Meiryo"/>
                <a:ea typeface="Meiryo"/>
                <a:cs typeface="Meiryo"/>
                <a:sym typeface="Meiryo"/>
              </a:rPr>
              <a:t>＜</a:t>
            </a:r>
            <a:r>
              <a:rPr b="1" lang="ja" sz="5800">
                <a:latin typeface="Meiryo"/>
                <a:ea typeface="Meiryo"/>
                <a:cs typeface="Meiryo"/>
                <a:sym typeface="Meiryo"/>
              </a:rPr>
              <a:t>鎌倉の現状＞</a:t>
            </a:r>
            <a:endParaRPr b="1" sz="5800">
              <a:latin typeface="Meiryo"/>
              <a:ea typeface="Meiryo"/>
              <a:cs typeface="Meiryo"/>
              <a:sym typeface="Meiryo"/>
            </a:endParaRPr>
          </a:p>
        </p:txBody>
      </p:sp>
      <p:sp>
        <p:nvSpPr>
          <p:cNvPr id="68" name="Google Shape;68;p15"/>
          <p:cNvSpPr txBox="1"/>
          <p:nvPr>
            <p:ph idx="1" type="body"/>
          </p:nvPr>
        </p:nvSpPr>
        <p:spPr>
          <a:xfrm>
            <a:off x="2355175" y="4615825"/>
            <a:ext cx="6400200" cy="488400"/>
          </a:xfrm>
          <a:prstGeom prst="rect">
            <a:avLst/>
          </a:prstGeom>
        </p:spPr>
        <p:txBody>
          <a:bodyPr anchorCtr="0" anchor="t" bIns="91425" lIns="91425" spcFirstLastPara="1" rIns="91425" wrap="square" tIns="91425">
            <a:normAutofit fontScale="85000"/>
          </a:bodyPr>
          <a:lstStyle/>
          <a:p>
            <a:pPr indent="0" lvl="0" marL="0" rtl="0" algn="r">
              <a:lnSpc>
                <a:spcPct val="100000"/>
              </a:lnSpc>
              <a:spcBef>
                <a:spcPts val="0"/>
              </a:spcBef>
              <a:spcAft>
                <a:spcPts val="0"/>
              </a:spcAft>
              <a:buNone/>
            </a:pPr>
            <a:r>
              <a:rPr lang="ja" sz="2000">
                <a:latin typeface="Trebuchet MS"/>
                <a:ea typeface="Trebuchet MS"/>
                <a:cs typeface="Trebuchet MS"/>
                <a:sym typeface="Trebuchet MS"/>
              </a:rPr>
              <a:t> 鎌倉市都市景観部みどり課「鎌倉市森林の整備方針」より引用</a:t>
            </a:r>
            <a:endParaRPr sz="2000">
              <a:latin typeface="Trebuchet MS"/>
              <a:ea typeface="Trebuchet MS"/>
              <a:cs typeface="Trebuchet MS"/>
              <a:sym typeface="Trebuchet MS"/>
            </a:endParaRPr>
          </a:p>
        </p:txBody>
      </p:sp>
      <p:pic>
        <p:nvPicPr>
          <p:cNvPr id="69" name="Google Shape;69;p15"/>
          <p:cNvPicPr preferRelativeResize="0"/>
          <p:nvPr/>
        </p:nvPicPr>
        <p:blipFill>
          <a:blip r:embed="rId3">
            <a:alphaModFix/>
          </a:blip>
          <a:stretch>
            <a:fillRect/>
          </a:stretch>
        </p:blipFill>
        <p:spPr>
          <a:xfrm>
            <a:off x="752580" y="2054299"/>
            <a:ext cx="3322564" cy="2476500"/>
          </a:xfrm>
          <a:prstGeom prst="rect">
            <a:avLst/>
          </a:prstGeom>
          <a:noFill/>
          <a:ln>
            <a:noFill/>
          </a:ln>
        </p:spPr>
      </p:pic>
      <p:pic>
        <p:nvPicPr>
          <p:cNvPr id="70" name="Google Shape;70;p15"/>
          <p:cNvPicPr preferRelativeResize="0"/>
          <p:nvPr/>
        </p:nvPicPr>
        <p:blipFill>
          <a:blip r:embed="rId4">
            <a:alphaModFix/>
          </a:blip>
          <a:stretch>
            <a:fillRect/>
          </a:stretch>
        </p:blipFill>
        <p:spPr>
          <a:xfrm>
            <a:off x="4849504" y="2054300"/>
            <a:ext cx="3352800" cy="2476500"/>
          </a:xfrm>
          <a:prstGeom prst="rect">
            <a:avLst/>
          </a:prstGeom>
          <a:noFill/>
          <a:ln>
            <a:noFill/>
          </a:ln>
        </p:spPr>
      </p:pic>
      <p:sp>
        <p:nvSpPr>
          <p:cNvPr id="71" name="Google Shape;71;p15"/>
          <p:cNvSpPr txBox="1"/>
          <p:nvPr/>
        </p:nvSpPr>
        <p:spPr>
          <a:xfrm>
            <a:off x="351200" y="1045875"/>
            <a:ext cx="67641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3600">
                <a:solidFill>
                  <a:schemeClr val="dk1"/>
                </a:solidFill>
                <a:latin typeface="Open Sans"/>
                <a:ea typeface="Open Sans"/>
                <a:cs typeface="Open Sans"/>
                <a:sym typeface="Open Sans"/>
              </a:rPr>
              <a:t>▶︎</a:t>
            </a:r>
            <a:r>
              <a:rPr b="1" lang="ja" sz="3600">
                <a:solidFill>
                  <a:schemeClr val="dk1"/>
                </a:solidFill>
                <a:latin typeface="Open Sans"/>
                <a:ea typeface="Open Sans"/>
                <a:cs typeface="Open Sans"/>
                <a:sym typeface="Open Sans"/>
              </a:rPr>
              <a:t>特に</a:t>
            </a:r>
            <a:r>
              <a:rPr b="1" lang="ja" sz="4800">
                <a:solidFill>
                  <a:schemeClr val="dk1"/>
                </a:solidFill>
                <a:latin typeface="Open Sans"/>
                <a:ea typeface="Open Sans"/>
                <a:cs typeface="Open Sans"/>
                <a:sym typeface="Open Sans"/>
              </a:rPr>
              <a:t>竹</a:t>
            </a:r>
            <a:r>
              <a:rPr b="1" lang="ja" sz="3600">
                <a:solidFill>
                  <a:schemeClr val="dk1"/>
                </a:solidFill>
                <a:latin typeface="Open Sans"/>
                <a:ea typeface="Open Sans"/>
                <a:cs typeface="Open Sans"/>
                <a:sym typeface="Open Sans"/>
              </a:rPr>
              <a:t>が増えてしまっている</a:t>
            </a:r>
            <a:endParaRPr b="1" sz="3600">
              <a:solidFill>
                <a:schemeClr val="dk1"/>
              </a:solidFill>
              <a:latin typeface="Open Sans"/>
              <a:ea typeface="Open Sans"/>
              <a:cs typeface="Open Sans"/>
              <a:sym typeface="Open Sans"/>
            </a:endParaRPr>
          </a:p>
        </p:txBody>
      </p:sp>
      <p:sp>
        <p:nvSpPr>
          <p:cNvPr id="72" name="Google Shape;72;p1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pic>
        <p:nvPicPr>
          <p:cNvPr id="284" name="Google Shape;284;p42"/>
          <p:cNvPicPr preferRelativeResize="0"/>
          <p:nvPr/>
        </p:nvPicPr>
        <p:blipFill>
          <a:blip r:embed="rId3">
            <a:alphaModFix/>
          </a:blip>
          <a:stretch>
            <a:fillRect/>
          </a:stretch>
        </p:blipFill>
        <p:spPr>
          <a:xfrm>
            <a:off x="152400" y="152400"/>
            <a:ext cx="3629844" cy="4838700"/>
          </a:xfrm>
          <a:prstGeom prst="rect">
            <a:avLst/>
          </a:prstGeom>
          <a:noFill/>
          <a:ln>
            <a:noFill/>
          </a:ln>
        </p:spPr>
      </p:pic>
      <p:sp>
        <p:nvSpPr>
          <p:cNvPr id="285" name="Google Shape;285;p42"/>
          <p:cNvSpPr txBox="1"/>
          <p:nvPr/>
        </p:nvSpPr>
        <p:spPr>
          <a:xfrm>
            <a:off x="4090600" y="2110050"/>
            <a:ext cx="4731900" cy="723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3500">
                <a:solidFill>
                  <a:schemeClr val="dk1"/>
                </a:solidFill>
                <a:latin typeface="Open Sans"/>
                <a:ea typeface="Open Sans"/>
                <a:cs typeface="Open Sans"/>
                <a:sym typeface="Open Sans"/>
              </a:rPr>
              <a:t>②生ゴミや油を混ぜる</a:t>
            </a:r>
            <a:endParaRPr b="1" sz="2300">
              <a:solidFill>
                <a:schemeClr val="dk1"/>
              </a:solidFill>
              <a:latin typeface="Open Sans"/>
              <a:ea typeface="Open Sans"/>
              <a:cs typeface="Open Sans"/>
              <a:sym typeface="Open Sans"/>
            </a:endParaRPr>
          </a:p>
        </p:txBody>
      </p:sp>
      <p:sp>
        <p:nvSpPr>
          <p:cNvPr id="286" name="Google Shape;286;p4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pic>
        <p:nvPicPr>
          <p:cNvPr id="291" name="Google Shape;291;p43"/>
          <p:cNvPicPr preferRelativeResize="0"/>
          <p:nvPr/>
        </p:nvPicPr>
        <p:blipFill>
          <a:blip r:embed="rId3">
            <a:alphaModFix/>
          </a:blip>
          <a:stretch>
            <a:fillRect/>
          </a:stretch>
        </p:blipFill>
        <p:spPr>
          <a:xfrm>
            <a:off x="0" y="0"/>
            <a:ext cx="4572000" cy="4092411"/>
          </a:xfrm>
          <a:prstGeom prst="rect">
            <a:avLst/>
          </a:prstGeom>
          <a:noFill/>
          <a:ln>
            <a:noFill/>
          </a:ln>
        </p:spPr>
      </p:pic>
      <p:sp>
        <p:nvSpPr>
          <p:cNvPr id="292" name="Google Shape;292;p43"/>
          <p:cNvSpPr txBox="1"/>
          <p:nvPr/>
        </p:nvSpPr>
        <p:spPr>
          <a:xfrm>
            <a:off x="0" y="4284225"/>
            <a:ext cx="100692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3000">
                <a:solidFill>
                  <a:schemeClr val="dk1"/>
                </a:solidFill>
                <a:latin typeface="Open Sans"/>
                <a:ea typeface="Open Sans"/>
                <a:cs typeface="Open Sans"/>
                <a:sym typeface="Open Sans"/>
              </a:rPr>
              <a:t>③竹チップの入ったコンポストに入れてかき混ぜる</a:t>
            </a:r>
            <a:endParaRPr b="1" sz="3000">
              <a:solidFill>
                <a:schemeClr val="dk1"/>
              </a:solidFill>
              <a:latin typeface="Open Sans"/>
              <a:ea typeface="Open Sans"/>
              <a:cs typeface="Open Sans"/>
              <a:sym typeface="Open Sans"/>
            </a:endParaRPr>
          </a:p>
        </p:txBody>
      </p:sp>
      <p:pic>
        <p:nvPicPr>
          <p:cNvPr id="293" name="Google Shape;293;p43"/>
          <p:cNvPicPr preferRelativeResize="0"/>
          <p:nvPr/>
        </p:nvPicPr>
        <p:blipFill rotWithShape="1">
          <a:blip r:embed="rId4">
            <a:alphaModFix/>
          </a:blip>
          <a:srcRect b="0" l="0" r="16191" t="0"/>
          <a:stretch/>
        </p:blipFill>
        <p:spPr>
          <a:xfrm>
            <a:off x="4572000" y="0"/>
            <a:ext cx="4572002" cy="4092401"/>
          </a:xfrm>
          <a:prstGeom prst="rect">
            <a:avLst/>
          </a:prstGeom>
          <a:noFill/>
          <a:ln>
            <a:noFill/>
          </a:ln>
        </p:spPr>
      </p:pic>
      <p:sp>
        <p:nvSpPr>
          <p:cNvPr id="294" name="Google Shape;294;p4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pic>
        <p:nvPicPr>
          <p:cNvPr id="299" name="Google Shape;299;p44"/>
          <p:cNvPicPr preferRelativeResize="0"/>
          <p:nvPr/>
        </p:nvPicPr>
        <p:blipFill>
          <a:blip r:embed="rId3">
            <a:alphaModFix/>
          </a:blip>
          <a:stretch>
            <a:fillRect/>
          </a:stretch>
        </p:blipFill>
        <p:spPr>
          <a:xfrm>
            <a:off x="152400" y="152400"/>
            <a:ext cx="3986601" cy="4838700"/>
          </a:xfrm>
          <a:prstGeom prst="rect">
            <a:avLst/>
          </a:prstGeom>
          <a:noFill/>
          <a:ln>
            <a:noFill/>
          </a:ln>
        </p:spPr>
      </p:pic>
      <p:sp>
        <p:nvSpPr>
          <p:cNvPr id="300" name="Google Shape;300;p44"/>
          <p:cNvSpPr txBox="1"/>
          <p:nvPr/>
        </p:nvSpPr>
        <p:spPr>
          <a:xfrm>
            <a:off x="4283250" y="1401900"/>
            <a:ext cx="4737900" cy="2339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3500">
                <a:solidFill>
                  <a:schemeClr val="dk1"/>
                </a:solidFill>
                <a:latin typeface="Open Sans"/>
                <a:ea typeface="Open Sans"/>
                <a:cs typeface="Open Sans"/>
                <a:sym typeface="Open Sans"/>
              </a:rPr>
              <a:t>④置いておくと微生物　が分解する</a:t>
            </a:r>
            <a:endParaRPr b="1" sz="3500">
              <a:solidFill>
                <a:schemeClr val="dk1"/>
              </a:solidFill>
              <a:latin typeface="Open Sans"/>
              <a:ea typeface="Open Sans"/>
              <a:cs typeface="Open Sans"/>
              <a:sym typeface="Open Sans"/>
            </a:endParaRPr>
          </a:p>
          <a:p>
            <a:pPr indent="0" lvl="0" marL="0" rtl="0" algn="l">
              <a:spcBef>
                <a:spcPts val="0"/>
              </a:spcBef>
              <a:spcAft>
                <a:spcPts val="0"/>
              </a:spcAft>
              <a:buNone/>
            </a:pPr>
            <a:r>
              <a:rPr b="1" lang="ja" sz="3500">
                <a:solidFill>
                  <a:schemeClr val="dk1"/>
                </a:solidFill>
                <a:latin typeface="Open Sans"/>
                <a:ea typeface="Open Sans"/>
                <a:cs typeface="Open Sans"/>
                <a:sym typeface="Open Sans"/>
              </a:rPr>
              <a:t>▶1日だけでなくなる　こともある</a:t>
            </a:r>
            <a:r>
              <a:rPr b="1" lang="ja" sz="2400">
                <a:solidFill>
                  <a:schemeClr val="dk1"/>
                </a:solidFill>
                <a:latin typeface="Open Sans"/>
                <a:ea typeface="Open Sans"/>
                <a:cs typeface="Open Sans"/>
                <a:sym typeface="Open Sans"/>
              </a:rPr>
              <a:t>。</a:t>
            </a:r>
            <a:endParaRPr b="1" sz="2400">
              <a:solidFill>
                <a:schemeClr val="dk1"/>
              </a:solidFill>
              <a:latin typeface="Open Sans"/>
              <a:ea typeface="Open Sans"/>
              <a:cs typeface="Open Sans"/>
              <a:sym typeface="Open Sans"/>
            </a:endParaRPr>
          </a:p>
        </p:txBody>
      </p:sp>
      <p:sp>
        <p:nvSpPr>
          <p:cNvPr id="301" name="Google Shape;301;p4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6"/>
        </a:solidFill>
      </p:bgPr>
    </p:bg>
    <p:spTree>
      <p:nvGrpSpPr>
        <p:cNvPr id="305" name="Shape 305"/>
        <p:cNvGrpSpPr/>
        <p:nvPr/>
      </p:nvGrpSpPr>
      <p:grpSpPr>
        <a:xfrm>
          <a:off x="0" y="0"/>
          <a:ext cx="0" cy="0"/>
          <a:chOff x="0" y="0"/>
          <a:chExt cx="0" cy="0"/>
        </a:xfrm>
      </p:grpSpPr>
      <p:sp>
        <p:nvSpPr>
          <p:cNvPr id="306" name="Google Shape;306;p45"/>
          <p:cNvSpPr txBox="1"/>
          <p:nvPr>
            <p:ph type="title"/>
          </p:nvPr>
        </p:nvSpPr>
        <p:spPr>
          <a:xfrm>
            <a:off x="311700" y="2121000"/>
            <a:ext cx="8520600" cy="901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ja" sz="4620"/>
              <a:t>なぜ竹チップにこだわるのか？</a:t>
            </a:r>
            <a:endParaRPr b="1" sz="4620"/>
          </a:p>
        </p:txBody>
      </p:sp>
      <p:sp>
        <p:nvSpPr>
          <p:cNvPr id="307" name="Google Shape;307;p4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4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ja" sz="4520"/>
              <a:t>＜</a:t>
            </a:r>
            <a:r>
              <a:rPr b="1" lang="ja" sz="4520"/>
              <a:t>竹チップのメリット＞</a:t>
            </a:r>
            <a:endParaRPr b="1" sz="4520"/>
          </a:p>
        </p:txBody>
      </p:sp>
      <p:sp>
        <p:nvSpPr>
          <p:cNvPr id="313" name="Google Shape;313;p46"/>
          <p:cNvSpPr txBox="1"/>
          <p:nvPr>
            <p:ph idx="1" type="body"/>
          </p:nvPr>
        </p:nvSpPr>
        <p:spPr>
          <a:xfrm>
            <a:off x="311700" y="1246825"/>
            <a:ext cx="8520600" cy="3416400"/>
          </a:xfrm>
          <a:prstGeom prst="rect">
            <a:avLst/>
          </a:prstGeom>
        </p:spPr>
        <p:txBody>
          <a:bodyPr anchorCtr="0" anchor="t" bIns="91425" lIns="91425" spcFirstLastPara="1" rIns="91425" wrap="square" tIns="91425">
            <a:normAutofit fontScale="40000" lnSpcReduction="10000"/>
          </a:bodyPr>
          <a:lstStyle/>
          <a:p>
            <a:pPr indent="0" lvl="0" marL="0" rtl="0" algn="l">
              <a:spcBef>
                <a:spcPts val="0"/>
              </a:spcBef>
              <a:spcAft>
                <a:spcPts val="0"/>
              </a:spcAft>
              <a:buNone/>
            </a:pPr>
            <a:r>
              <a:rPr b="1" lang="ja" sz="10806">
                <a:solidFill>
                  <a:schemeClr val="dk1"/>
                </a:solidFill>
              </a:rPr>
              <a:t>・混ぜやすい</a:t>
            </a:r>
            <a:endParaRPr b="1" sz="10806">
              <a:solidFill>
                <a:schemeClr val="dk1"/>
              </a:solidFill>
            </a:endParaRPr>
          </a:p>
          <a:p>
            <a:pPr indent="0" lvl="0" marL="0" rtl="0" algn="l">
              <a:spcBef>
                <a:spcPts val="1200"/>
              </a:spcBef>
              <a:spcAft>
                <a:spcPts val="0"/>
              </a:spcAft>
              <a:buClr>
                <a:schemeClr val="dk1"/>
              </a:buClr>
              <a:buSzPts val="440"/>
              <a:buFont typeface="Arial"/>
              <a:buNone/>
            </a:pPr>
            <a:r>
              <a:rPr b="1" lang="ja" sz="10806">
                <a:solidFill>
                  <a:schemeClr val="dk1"/>
                </a:solidFill>
              </a:rPr>
              <a:t>・臭いがあまりしない</a:t>
            </a:r>
            <a:endParaRPr b="1" sz="10806">
              <a:solidFill>
                <a:schemeClr val="dk1"/>
              </a:solidFill>
            </a:endParaRPr>
          </a:p>
          <a:p>
            <a:pPr indent="0" lvl="0" marL="0" rtl="0" algn="l">
              <a:spcBef>
                <a:spcPts val="1200"/>
              </a:spcBef>
              <a:spcAft>
                <a:spcPts val="0"/>
              </a:spcAft>
              <a:buClr>
                <a:schemeClr val="dk1"/>
              </a:buClr>
              <a:buSzPts val="440"/>
              <a:buFont typeface="Arial"/>
              <a:buNone/>
            </a:pPr>
            <a:r>
              <a:rPr b="1" lang="ja" sz="10806">
                <a:solidFill>
                  <a:schemeClr val="dk1"/>
                </a:solidFill>
              </a:rPr>
              <a:t>・虫が沸きにくい</a:t>
            </a:r>
            <a:endParaRPr b="1" sz="10806">
              <a:solidFill>
                <a:schemeClr val="dk1"/>
              </a:solidFill>
            </a:endParaRPr>
          </a:p>
          <a:p>
            <a:pPr indent="0" lvl="0" marL="0" rtl="0" algn="l">
              <a:spcBef>
                <a:spcPts val="1200"/>
              </a:spcBef>
              <a:spcAft>
                <a:spcPts val="1200"/>
              </a:spcAft>
              <a:buClr>
                <a:schemeClr val="dk1"/>
              </a:buClr>
              <a:buSzPts val="440"/>
              <a:buFont typeface="Arial"/>
              <a:buNone/>
            </a:pPr>
            <a:r>
              <a:rPr b="1" lang="ja" sz="10806">
                <a:solidFill>
                  <a:schemeClr val="dk1"/>
                </a:solidFill>
              </a:rPr>
              <a:t>・竹が腐っても使用できる</a:t>
            </a:r>
            <a:endParaRPr b="1" sz="10806">
              <a:solidFill>
                <a:schemeClr val="dk1"/>
              </a:solidFill>
            </a:endParaRPr>
          </a:p>
        </p:txBody>
      </p:sp>
      <p:sp>
        <p:nvSpPr>
          <p:cNvPr id="314" name="Google Shape;314;p4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8" name="Shape 318"/>
        <p:cNvGrpSpPr/>
        <p:nvPr/>
      </p:nvGrpSpPr>
      <p:grpSpPr>
        <a:xfrm>
          <a:off x="0" y="0"/>
          <a:ext cx="0" cy="0"/>
          <a:chOff x="0" y="0"/>
          <a:chExt cx="0" cy="0"/>
        </a:xfrm>
      </p:grpSpPr>
      <p:sp>
        <p:nvSpPr>
          <p:cNvPr id="319" name="Google Shape;319;p4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ja" sz="4520"/>
              <a:t>＜竹チップのデメリット＞</a:t>
            </a:r>
            <a:endParaRPr b="1" sz="4520"/>
          </a:p>
        </p:txBody>
      </p:sp>
      <p:sp>
        <p:nvSpPr>
          <p:cNvPr id="320" name="Google Shape;320;p4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sp>
        <p:nvSpPr>
          <p:cNvPr id="321" name="Google Shape;321;p47"/>
          <p:cNvSpPr txBox="1"/>
          <p:nvPr/>
        </p:nvSpPr>
        <p:spPr>
          <a:xfrm>
            <a:off x="311700" y="1588750"/>
            <a:ext cx="8520600" cy="1092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5900">
                <a:solidFill>
                  <a:schemeClr val="dk1"/>
                </a:solidFill>
              </a:rPr>
              <a:t>竹チップの費用</a:t>
            </a:r>
            <a:r>
              <a:rPr b="1" lang="ja" sz="4800">
                <a:solidFill>
                  <a:schemeClr val="dk1"/>
                </a:solidFill>
              </a:rPr>
              <a:t>＞土の費用</a:t>
            </a:r>
            <a:endParaRPr b="1" sz="4800">
              <a:solidFill>
                <a:schemeClr val="dk1"/>
              </a:solidFill>
            </a:endParaRPr>
          </a:p>
        </p:txBody>
      </p:sp>
      <p:sp>
        <p:nvSpPr>
          <p:cNvPr id="322" name="Google Shape;322;p47"/>
          <p:cNvSpPr txBox="1"/>
          <p:nvPr/>
        </p:nvSpPr>
        <p:spPr>
          <a:xfrm>
            <a:off x="481050" y="3075456"/>
            <a:ext cx="6353400" cy="1541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ja" sz="4000">
                <a:solidFill>
                  <a:schemeClr val="dk1"/>
                </a:solidFill>
              </a:rPr>
              <a:t>一つのコンポストで</a:t>
            </a:r>
            <a:endParaRPr sz="4000">
              <a:solidFill>
                <a:schemeClr val="dk1"/>
              </a:solidFill>
            </a:endParaRPr>
          </a:p>
          <a:p>
            <a:pPr indent="0" lvl="0" marL="0" rtl="0" algn="l">
              <a:spcBef>
                <a:spcPts val="0"/>
              </a:spcBef>
              <a:spcAft>
                <a:spcPts val="0"/>
              </a:spcAft>
              <a:buNone/>
            </a:pPr>
            <a:r>
              <a:rPr lang="ja" sz="4000">
                <a:solidFill>
                  <a:schemeClr val="dk1"/>
                </a:solidFill>
              </a:rPr>
              <a:t>約２０００円の出費が…</a:t>
            </a:r>
            <a:endParaRPr sz="4000">
              <a:solidFill>
                <a:schemeClr val="dk1"/>
              </a:solidFill>
            </a:endParaRPr>
          </a:p>
        </p:txBody>
      </p:sp>
      <p:pic>
        <p:nvPicPr>
          <p:cNvPr id="323" name="Google Shape;323;p47"/>
          <p:cNvPicPr preferRelativeResize="0"/>
          <p:nvPr/>
        </p:nvPicPr>
        <p:blipFill>
          <a:blip r:embed="rId3">
            <a:alphaModFix/>
          </a:blip>
          <a:stretch>
            <a:fillRect/>
          </a:stretch>
        </p:blipFill>
        <p:spPr>
          <a:xfrm>
            <a:off x="5992525" y="2681654"/>
            <a:ext cx="2694850" cy="236137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4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ja" sz="4020"/>
              <a:t>＜コンポストのメリット＞</a:t>
            </a:r>
            <a:endParaRPr b="1" sz="4020"/>
          </a:p>
        </p:txBody>
      </p:sp>
      <p:sp>
        <p:nvSpPr>
          <p:cNvPr id="329" name="Google Shape;329;p4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ja" sz="5800">
                <a:solidFill>
                  <a:schemeClr val="dk1"/>
                </a:solidFill>
              </a:rPr>
              <a:t>もし</a:t>
            </a:r>
            <a:r>
              <a:rPr lang="ja" sz="3500">
                <a:solidFill>
                  <a:schemeClr val="dk1"/>
                </a:solidFill>
              </a:rPr>
              <a:t>生ごみを燃えるゴミで捨てたら</a:t>
            </a:r>
            <a:endParaRPr sz="3500">
              <a:solidFill>
                <a:schemeClr val="dk1"/>
              </a:solidFill>
            </a:endParaRPr>
          </a:p>
          <a:p>
            <a:pPr indent="0" lvl="0" marL="0" rtl="0" algn="l">
              <a:spcBef>
                <a:spcPts val="1200"/>
              </a:spcBef>
              <a:spcAft>
                <a:spcPts val="1200"/>
              </a:spcAft>
              <a:buNone/>
            </a:pPr>
            <a:r>
              <a:rPr lang="ja" sz="3500">
                <a:solidFill>
                  <a:schemeClr val="dk1"/>
                </a:solidFill>
              </a:rPr>
              <a:t>▶︎有害な灰になって​​埋め立てられる</a:t>
            </a:r>
            <a:endParaRPr sz="3500">
              <a:solidFill>
                <a:schemeClr val="dk1"/>
              </a:solidFill>
            </a:endParaRPr>
          </a:p>
        </p:txBody>
      </p:sp>
      <p:sp>
        <p:nvSpPr>
          <p:cNvPr id="330" name="Google Shape;330;p4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pic>
        <p:nvPicPr>
          <p:cNvPr id="331" name="Google Shape;331;p48"/>
          <p:cNvPicPr preferRelativeResize="0"/>
          <p:nvPr/>
        </p:nvPicPr>
        <p:blipFill>
          <a:blip r:embed="rId3">
            <a:alphaModFix/>
          </a:blip>
          <a:stretch>
            <a:fillRect/>
          </a:stretch>
        </p:blipFill>
        <p:spPr>
          <a:xfrm>
            <a:off x="721225" y="2977700"/>
            <a:ext cx="2002375" cy="2002375"/>
          </a:xfrm>
          <a:prstGeom prst="rect">
            <a:avLst/>
          </a:prstGeom>
          <a:noFill/>
          <a:ln>
            <a:noFill/>
          </a:ln>
        </p:spPr>
      </p:pic>
      <p:pic>
        <p:nvPicPr>
          <p:cNvPr id="332" name="Google Shape;332;p48"/>
          <p:cNvPicPr preferRelativeResize="0"/>
          <p:nvPr/>
        </p:nvPicPr>
        <p:blipFill>
          <a:blip r:embed="rId4">
            <a:alphaModFix/>
          </a:blip>
          <a:stretch>
            <a:fillRect/>
          </a:stretch>
        </p:blipFill>
        <p:spPr>
          <a:xfrm>
            <a:off x="5868800" y="2768400"/>
            <a:ext cx="2644750" cy="2211676"/>
          </a:xfrm>
          <a:prstGeom prst="rect">
            <a:avLst/>
          </a:prstGeom>
          <a:noFill/>
          <a:ln>
            <a:noFill/>
          </a:ln>
        </p:spPr>
      </p:pic>
      <p:pic>
        <p:nvPicPr>
          <p:cNvPr id="333" name="Google Shape;333;p48"/>
          <p:cNvPicPr preferRelativeResize="0"/>
          <p:nvPr/>
        </p:nvPicPr>
        <p:blipFill>
          <a:blip r:embed="rId5">
            <a:alphaModFix/>
          </a:blip>
          <a:stretch>
            <a:fillRect/>
          </a:stretch>
        </p:blipFill>
        <p:spPr>
          <a:xfrm>
            <a:off x="3137950" y="2872797"/>
            <a:ext cx="2316500" cy="231650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7" name="Shape 337"/>
        <p:cNvGrpSpPr/>
        <p:nvPr/>
      </p:nvGrpSpPr>
      <p:grpSpPr>
        <a:xfrm>
          <a:off x="0" y="0"/>
          <a:ext cx="0" cy="0"/>
          <a:chOff x="0" y="0"/>
          <a:chExt cx="0" cy="0"/>
        </a:xfrm>
      </p:grpSpPr>
      <p:sp>
        <p:nvSpPr>
          <p:cNvPr id="338" name="Google Shape;338;p49"/>
          <p:cNvSpPr txBox="1"/>
          <p:nvPr>
            <p:ph type="title"/>
          </p:nvPr>
        </p:nvSpPr>
        <p:spPr>
          <a:xfrm>
            <a:off x="183000" y="408050"/>
            <a:ext cx="8778000" cy="3017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ja" sz="5800"/>
              <a:t>しかし</a:t>
            </a:r>
            <a:r>
              <a:rPr lang="ja" sz="3500"/>
              <a:t>コンポストを使うことによっ</a:t>
            </a:r>
            <a:endParaRPr/>
          </a:p>
          <a:p>
            <a:pPr indent="0" lvl="0" marL="0" rtl="0" algn="l">
              <a:spcBef>
                <a:spcPts val="0"/>
              </a:spcBef>
              <a:spcAft>
                <a:spcPts val="0"/>
              </a:spcAft>
              <a:buSzPts val="990"/>
              <a:buNone/>
            </a:pPr>
            <a:r>
              <a:t/>
            </a:r>
            <a:endParaRPr sz="1700"/>
          </a:p>
          <a:p>
            <a:pPr indent="0" lvl="0" marL="0" rtl="0" algn="l">
              <a:spcBef>
                <a:spcPts val="0"/>
              </a:spcBef>
              <a:spcAft>
                <a:spcPts val="0"/>
              </a:spcAft>
              <a:buSzPts val="990"/>
              <a:buNone/>
            </a:pPr>
            <a:r>
              <a:rPr lang="ja" sz="3500"/>
              <a:t>▶︎</a:t>
            </a:r>
            <a:r>
              <a:rPr lang="ja" sz="3500"/>
              <a:t>コンポストの全体の量は変わらずに</a:t>
            </a:r>
            <a:endParaRPr sz="3500"/>
          </a:p>
          <a:p>
            <a:pPr indent="0" lvl="0" marL="0" rtl="0" algn="l">
              <a:spcBef>
                <a:spcPts val="0"/>
              </a:spcBef>
              <a:spcAft>
                <a:spcPts val="0"/>
              </a:spcAft>
              <a:buSzPts val="990"/>
              <a:buNone/>
            </a:pPr>
            <a:r>
              <a:rPr lang="ja" sz="3500"/>
              <a:t>　</a:t>
            </a:r>
            <a:r>
              <a:rPr lang="ja" sz="3500"/>
              <a:t>生ごみが消える！</a:t>
            </a:r>
            <a:endParaRPr sz="3500"/>
          </a:p>
        </p:txBody>
      </p:sp>
      <p:sp>
        <p:nvSpPr>
          <p:cNvPr id="339" name="Google Shape;339;p4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pic>
        <p:nvPicPr>
          <p:cNvPr id="340" name="Google Shape;340;p49"/>
          <p:cNvPicPr preferRelativeResize="0"/>
          <p:nvPr/>
        </p:nvPicPr>
        <p:blipFill>
          <a:blip r:embed="rId3">
            <a:alphaModFix/>
          </a:blip>
          <a:stretch>
            <a:fillRect/>
          </a:stretch>
        </p:blipFill>
        <p:spPr>
          <a:xfrm>
            <a:off x="5220250" y="2131975"/>
            <a:ext cx="3381350" cy="2924850"/>
          </a:xfrm>
          <a:prstGeom prst="rect">
            <a:avLst/>
          </a:prstGeom>
          <a:noFill/>
          <a:ln>
            <a:noFill/>
          </a:ln>
        </p:spPr>
      </p:pic>
      <p:pic>
        <p:nvPicPr>
          <p:cNvPr id="341" name="Google Shape;341;p49"/>
          <p:cNvPicPr preferRelativeResize="0"/>
          <p:nvPr/>
        </p:nvPicPr>
        <p:blipFill>
          <a:blip r:embed="rId4">
            <a:alphaModFix/>
          </a:blip>
          <a:stretch>
            <a:fillRect/>
          </a:stretch>
        </p:blipFill>
        <p:spPr>
          <a:xfrm>
            <a:off x="727000" y="2792200"/>
            <a:ext cx="2399899" cy="2288900"/>
          </a:xfrm>
          <a:prstGeom prst="rect">
            <a:avLst/>
          </a:prstGeom>
          <a:noFill/>
          <a:ln>
            <a:noFill/>
          </a:ln>
        </p:spPr>
      </p:pic>
      <p:pic>
        <p:nvPicPr>
          <p:cNvPr id="342" name="Google Shape;342;p49"/>
          <p:cNvPicPr preferRelativeResize="0"/>
          <p:nvPr/>
        </p:nvPicPr>
        <p:blipFill>
          <a:blip r:embed="rId5">
            <a:alphaModFix/>
          </a:blip>
          <a:stretch>
            <a:fillRect/>
          </a:stretch>
        </p:blipFill>
        <p:spPr>
          <a:xfrm>
            <a:off x="3213501" y="2571737"/>
            <a:ext cx="2054825" cy="2509374"/>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6" name="Shape 346"/>
        <p:cNvGrpSpPr/>
        <p:nvPr/>
      </p:nvGrpSpPr>
      <p:grpSpPr>
        <a:xfrm>
          <a:off x="0" y="0"/>
          <a:ext cx="0" cy="0"/>
          <a:chOff x="0" y="0"/>
          <a:chExt cx="0" cy="0"/>
        </a:xfrm>
      </p:grpSpPr>
      <p:sp>
        <p:nvSpPr>
          <p:cNvPr id="347" name="Google Shape;347;p5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b="1" lang="ja" sz="4520"/>
              <a:t>＜</a:t>
            </a:r>
            <a:r>
              <a:rPr b="1" lang="ja" sz="4520"/>
              <a:t>コンポスト</a:t>
            </a:r>
            <a:r>
              <a:rPr b="1" lang="ja" sz="4520"/>
              <a:t>のデリット＞</a:t>
            </a:r>
            <a:endParaRPr b="1" sz="4520"/>
          </a:p>
        </p:txBody>
      </p:sp>
      <p:sp>
        <p:nvSpPr>
          <p:cNvPr id="348" name="Google Shape;348;p50"/>
          <p:cNvSpPr txBox="1"/>
          <p:nvPr>
            <p:ph idx="1" type="body"/>
          </p:nvPr>
        </p:nvSpPr>
        <p:spPr>
          <a:xfrm>
            <a:off x="841525" y="1863925"/>
            <a:ext cx="7990800" cy="2799300"/>
          </a:xfrm>
          <a:prstGeom prst="rect">
            <a:avLst/>
          </a:prstGeom>
        </p:spPr>
        <p:txBody>
          <a:bodyPr anchorCtr="0" anchor="t" bIns="91425" lIns="91425" spcFirstLastPara="1" rIns="91425" wrap="square" tIns="91425">
            <a:normAutofit/>
          </a:bodyPr>
          <a:lstStyle/>
          <a:p>
            <a:pPr indent="0" lvl="0" marL="0" rtl="0" algn="l">
              <a:lnSpc>
                <a:spcPct val="105000"/>
              </a:lnSpc>
              <a:spcBef>
                <a:spcPts val="0"/>
              </a:spcBef>
              <a:spcAft>
                <a:spcPts val="0"/>
              </a:spcAft>
              <a:buSzPts val="605"/>
              <a:buNone/>
            </a:pPr>
            <a:r>
              <a:rPr b="1" lang="ja" sz="4443">
                <a:solidFill>
                  <a:schemeClr val="dk1"/>
                </a:solidFill>
              </a:rPr>
              <a:t>・</a:t>
            </a:r>
            <a:r>
              <a:rPr b="1" lang="ja" sz="4443">
                <a:solidFill>
                  <a:schemeClr val="dk1"/>
                </a:solidFill>
              </a:rPr>
              <a:t>めんどくさい</a:t>
            </a:r>
            <a:endParaRPr b="1" sz="4443">
              <a:solidFill>
                <a:schemeClr val="dk1"/>
              </a:solidFill>
            </a:endParaRPr>
          </a:p>
          <a:p>
            <a:pPr indent="0" lvl="0" marL="0" rtl="0" algn="l">
              <a:lnSpc>
                <a:spcPct val="105000"/>
              </a:lnSpc>
              <a:spcBef>
                <a:spcPts val="1200"/>
              </a:spcBef>
              <a:spcAft>
                <a:spcPts val="1200"/>
              </a:spcAft>
              <a:buClr>
                <a:schemeClr val="dk1"/>
              </a:buClr>
              <a:buSzPts val="605"/>
              <a:buFont typeface="Arial"/>
              <a:buNone/>
            </a:pPr>
            <a:r>
              <a:rPr b="1" lang="ja" sz="4443">
                <a:solidFill>
                  <a:schemeClr val="dk1"/>
                </a:solidFill>
              </a:rPr>
              <a:t>・</a:t>
            </a:r>
            <a:r>
              <a:rPr b="1" lang="ja" sz="4443">
                <a:solidFill>
                  <a:schemeClr val="dk1"/>
                </a:solidFill>
              </a:rPr>
              <a:t>地味で大変</a:t>
            </a:r>
            <a:endParaRPr b="1" sz="4443">
              <a:solidFill>
                <a:schemeClr val="dk1"/>
              </a:solidFill>
            </a:endParaRPr>
          </a:p>
        </p:txBody>
      </p:sp>
      <p:sp>
        <p:nvSpPr>
          <p:cNvPr id="349" name="Google Shape;349;p5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5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sp>
        <p:nvSpPr>
          <p:cNvPr id="355" name="Google Shape;355;p51"/>
          <p:cNvSpPr txBox="1"/>
          <p:nvPr/>
        </p:nvSpPr>
        <p:spPr>
          <a:xfrm>
            <a:off x="42300" y="2110050"/>
            <a:ext cx="90594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4800">
                <a:solidFill>
                  <a:schemeClr val="dk1"/>
                </a:solidFill>
              </a:rPr>
              <a:t>  この課題を解決するために...</a:t>
            </a:r>
            <a:endParaRPr b="1" sz="480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6"/>
          <p:cNvSpPr txBox="1"/>
          <p:nvPr/>
        </p:nvSpPr>
        <p:spPr>
          <a:xfrm>
            <a:off x="191400" y="4636825"/>
            <a:ext cx="8761200" cy="4464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Clr>
                <a:schemeClr val="dk1"/>
              </a:buClr>
              <a:buSzPts val="1100"/>
              <a:buFont typeface="Arial"/>
              <a:buNone/>
            </a:pPr>
            <a:r>
              <a:t/>
            </a:r>
            <a:endParaRPr sz="1700">
              <a:solidFill>
                <a:schemeClr val="dk1"/>
              </a:solidFill>
              <a:latin typeface="Trebuchet MS"/>
              <a:ea typeface="Trebuchet MS"/>
              <a:cs typeface="Trebuchet MS"/>
              <a:sym typeface="Trebuchet MS"/>
            </a:endParaRPr>
          </a:p>
        </p:txBody>
      </p:sp>
      <p:pic>
        <p:nvPicPr>
          <p:cNvPr id="78" name="Google Shape;78;p16"/>
          <p:cNvPicPr preferRelativeResize="0"/>
          <p:nvPr/>
        </p:nvPicPr>
        <p:blipFill>
          <a:blip r:embed="rId3">
            <a:alphaModFix/>
          </a:blip>
          <a:stretch>
            <a:fillRect/>
          </a:stretch>
        </p:blipFill>
        <p:spPr>
          <a:xfrm>
            <a:off x="1578688" y="0"/>
            <a:ext cx="5986625" cy="4552251"/>
          </a:xfrm>
          <a:prstGeom prst="rect">
            <a:avLst/>
          </a:prstGeom>
          <a:noFill/>
          <a:ln>
            <a:noFill/>
          </a:ln>
        </p:spPr>
      </p:pic>
      <p:sp>
        <p:nvSpPr>
          <p:cNvPr id="79" name="Google Shape;79;p1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
        <p:nvSpPr>
          <p:cNvPr id="80" name="Google Shape;80;p16"/>
          <p:cNvSpPr txBox="1"/>
          <p:nvPr>
            <p:ph idx="4294967295" type="body"/>
          </p:nvPr>
        </p:nvSpPr>
        <p:spPr>
          <a:xfrm>
            <a:off x="2355175" y="4615825"/>
            <a:ext cx="6400200" cy="488400"/>
          </a:xfrm>
          <a:prstGeom prst="rect">
            <a:avLst/>
          </a:prstGeom>
        </p:spPr>
        <p:txBody>
          <a:bodyPr anchorCtr="0" anchor="t" bIns="91425" lIns="91425" spcFirstLastPara="1" rIns="91425" wrap="square" tIns="91425">
            <a:normAutofit fontScale="85000"/>
          </a:bodyPr>
          <a:lstStyle/>
          <a:p>
            <a:pPr indent="0" lvl="0" marL="0" rtl="0" algn="r">
              <a:lnSpc>
                <a:spcPct val="100000"/>
              </a:lnSpc>
              <a:spcBef>
                <a:spcPts val="0"/>
              </a:spcBef>
              <a:spcAft>
                <a:spcPts val="0"/>
              </a:spcAft>
              <a:buNone/>
            </a:pPr>
            <a:r>
              <a:rPr lang="ja" sz="2000">
                <a:latin typeface="Trebuchet MS"/>
                <a:ea typeface="Trebuchet MS"/>
                <a:cs typeface="Trebuchet MS"/>
                <a:sym typeface="Trebuchet MS"/>
              </a:rPr>
              <a:t> 鎌倉市都市景観部みどり課「鎌倉市森林の整備方針」より引用</a:t>
            </a:r>
            <a:endParaRPr sz="2000">
              <a:latin typeface="Trebuchet MS"/>
              <a:ea typeface="Trebuchet MS"/>
              <a:cs typeface="Trebuchet MS"/>
              <a:sym typeface="Trebuchet MS"/>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52"/>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
        <p:nvSpPr>
          <p:cNvPr id="361" name="Google Shape;361;p5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pic>
        <p:nvPicPr>
          <p:cNvPr id="362" name="Google Shape;362;p52"/>
          <p:cNvPicPr preferRelativeResize="0"/>
          <p:nvPr/>
        </p:nvPicPr>
        <p:blipFill>
          <a:blip r:embed="rId3">
            <a:alphaModFix/>
          </a:blip>
          <a:stretch>
            <a:fillRect/>
          </a:stretch>
        </p:blipFill>
        <p:spPr>
          <a:xfrm>
            <a:off x="311700" y="1107950"/>
            <a:ext cx="3476635" cy="3948874"/>
          </a:xfrm>
          <a:prstGeom prst="rect">
            <a:avLst/>
          </a:prstGeom>
          <a:noFill/>
          <a:ln>
            <a:noFill/>
          </a:ln>
        </p:spPr>
      </p:pic>
      <p:pic>
        <p:nvPicPr>
          <p:cNvPr id="363" name="Google Shape;363;p52"/>
          <p:cNvPicPr preferRelativeResize="0"/>
          <p:nvPr/>
        </p:nvPicPr>
        <p:blipFill rotWithShape="1">
          <a:blip r:embed="rId4">
            <a:alphaModFix/>
          </a:blip>
          <a:srcRect b="27679" l="33102" r="18900" t="45566"/>
          <a:stretch/>
        </p:blipFill>
        <p:spPr>
          <a:xfrm>
            <a:off x="3866325" y="1793150"/>
            <a:ext cx="5154826" cy="3263675"/>
          </a:xfrm>
          <a:prstGeom prst="rect">
            <a:avLst/>
          </a:prstGeom>
          <a:noFill/>
          <a:ln>
            <a:noFill/>
          </a:ln>
        </p:spPr>
      </p:pic>
      <p:sp>
        <p:nvSpPr>
          <p:cNvPr id="364" name="Google Shape;364;p52"/>
          <p:cNvSpPr/>
          <p:nvPr/>
        </p:nvSpPr>
        <p:spPr>
          <a:xfrm rot="5400000">
            <a:off x="3480000" y="2119500"/>
            <a:ext cx="755100" cy="1297800"/>
          </a:xfrm>
          <a:prstGeom prst="bentArrow">
            <a:avLst>
              <a:gd fmla="val 25000" name="adj1"/>
              <a:gd fmla="val 25000" name="adj2"/>
              <a:gd fmla="val 25000" name="adj3"/>
              <a:gd fmla="val 43750" name="adj4"/>
            </a:avLst>
          </a:prstGeom>
          <a:solidFill>
            <a:schemeClr val="lt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365" name="Google Shape;365;p52"/>
          <p:cNvSpPr/>
          <p:nvPr/>
        </p:nvSpPr>
        <p:spPr>
          <a:xfrm>
            <a:off x="3779000" y="3352975"/>
            <a:ext cx="1512600" cy="1494300"/>
          </a:xfrm>
          <a:prstGeom prst="ellipse">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pic>
        <p:nvPicPr>
          <p:cNvPr id="366" name="Google Shape;366;p52"/>
          <p:cNvPicPr preferRelativeResize="0"/>
          <p:nvPr/>
        </p:nvPicPr>
        <p:blipFill>
          <a:blip r:embed="rId5">
            <a:alphaModFix/>
          </a:blip>
          <a:stretch>
            <a:fillRect/>
          </a:stretch>
        </p:blipFill>
        <p:spPr>
          <a:xfrm>
            <a:off x="3481450" y="2993850"/>
            <a:ext cx="2228301" cy="2228301"/>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0" name="Shape 370"/>
        <p:cNvGrpSpPr/>
        <p:nvPr/>
      </p:nvGrpSpPr>
      <p:grpSpPr>
        <a:xfrm>
          <a:off x="0" y="0"/>
          <a:ext cx="0" cy="0"/>
          <a:chOff x="0" y="0"/>
          <a:chExt cx="0" cy="0"/>
        </a:xfrm>
      </p:grpSpPr>
      <p:sp>
        <p:nvSpPr>
          <p:cNvPr id="371" name="Google Shape;371;p53"/>
          <p:cNvSpPr txBox="1"/>
          <p:nvPr>
            <p:ph type="title"/>
          </p:nvPr>
        </p:nvSpPr>
        <p:spPr>
          <a:xfrm>
            <a:off x="311700" y="1549350"/>
            <a:ext cx="8544000" cy="299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ja" sz="4460"/>
              <a:t>・WiFiの</a:t>
            </a:r>
            <a:r>
              <a:rPr b="1" lang="ja" sz="4460"/>
              <a:t>繋げ方が難しい</a:t>
            </a:r>
            <a:endParaRPr b="1" sz="4460"/>
          </a:p>
          <a:p>
            <a:pPr indent="0" lvl="0" marL="0" rtl="0" algn="l">
              <a:spcBef>
                <a:spcPts val="0"/>
              </a:spcBef>
              <a:spcAft>
                <a:spcPts val="0"/>
              </a:spcAft>
              <a:buSzPts val="990"/>
              <a:buNone/>
            </a:pPr>
            <a:r>
              <a:rPr b="1" lang="ja" sz="4460"/>
              <a:t>・本体が大きすぎる</a:t>
            </a:r>
            <a:endParaRPr b="1" sz="4460"/>
          </a:p>
          <a:p>
            <a:pPr indent="0" lvl="0" marL="0" rtl="0" algn="l">
              <a:spcBef>
                <a:spcPts val="0"/>
              </a:spcBef>
              <a:spcAft>
                <a:spcPts val="0"/>
              </a:spcAft>
              <a:buSzPts val="990"/>
              <a:buNone/>
            </a:pPr>
            <a:r>
              <a:rPr b="1" lang="ja" sz="4460"/>
              <a:t>・時間の記録が抜けている</a:t>
            </a:r>
            <a:endParaRPr b="1" sz="4460"/>
          </a:p>
          <a:p>
            <a:pPr indent="0" lvl="0" marL="0" rtl="0" algn="l">
              <a:spcBef>
                <a:spcPts val="0"/>
              </a:spcBef>
              <a:spcAft>
                <a:spcPts val="0"/>
              </a:spcAft>
              <a:buSzPts val="990"/>
              <a:buNone/>
            </a:pPr>
            <a:r>
              <a:rPr b="1" lang="ja" sz="4460"/>
              <a:t>・使用者へのリターンが少ない</a:t>
            </a:r>
            <a:endParaRPr b="1" sz="4460"/>
          </a:p>
        </p:txBody>
      </p:sp>
      <p:sp>
        <p:nvSpPr>
          <p:cNvPr id="372" name="Google Shape;372;p5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sp>
        <p:nvSpPr>
          <p:cNvPr id="373" name="Google Shape;373;p53"/>
          <p:cNvSpPr txBox="1"/>
          <p:nvPr/>
        </p:nvSpPr>
        <p:spPr>
          <a:xfrm>
            <a:off x="424700" y="629175"/>
            <a:ext cx="43884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4800">
                <a:solidFill>
                  <a:schemeClr val="dk1"/>
                </a:solidFill>
              </a:rPr>
              <a:t>問題点</a:t>
            </a:r>
            <a:endParaRPr b="1" sz="4800">
              <a:solidFill>
                <a:schemeClr val="dk1"/>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5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pic>
        <p:nvPicPr>
          <p:cNvPr id="379" name="Google Shape;379;p54"/>
          <p:cNvPicPr preferRelativeResize="0"/>
          <p:nvPr/>
        </p:nvPicPr>
        <p:blipFill>
          <a:blip r:embed="rId3">
            <a:alphaModFix/>
          </a:blip>
          <a:stretch>
            <a:fillRect/>
          </a:stretch>
        </p:blipFill>
        <p:spPr>
          <a:xfrm>
            <a:off x="1143774" y="0"/>
            <a:ext cx="6856452" cy="5143499"/>
          </a:xfrm>
          <a:prstGeom prst="rect">
            <a:avLst/>
          </a:prstGeom>
          <a:noFill/>
          <a:ln>
            <a:noFill/>
          </a:ln>
        </p:spPr>
      </p:pic>
      <p:sp>
        <p:nvSpPr>
          <p:cNvPr id="380" name="Google Shape;380;p54"/>
          <p:cNvSpPr/>
          <p:nvPr/>
        </p:nvSpPr>
        <p:spPr>
          <a:xfrm>
            <a:off x="1478575" y="1974025"/>
            <a:ext cx="990900" cy="6843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pic>
        <p:nvPicPr>
          <p:cNvPr id="385" name="Google Shape;385;p55"/>
          <p:cNvPicPr preferRelativeResize="0"/>
          <p:nvPr/>
        </p:nvPicPr>
        <p:blipFill>
          <a:blip r:embed="rId3">
            <a:alphaModFix/>
          </a:blip>
          <a:stretch>
            <a:fillRect/>
          </a:stretch>
        </p:blipFill>
        <p:spPr>
          <a:xfrm>
            <a:off x="5886550" y="518100"/>
            <a:ext cx="2769224" cy="3145375"/>
          </a:xfrm>
          <a:prstGeom prst="rect">
            <a:avLst/>
          </a:prstGeom>
          <a:noFill/>
          <a:ln>
            <a:noFill/>
          </a:ln>
        </p:spPr>
      </p:pic>
      <p:sp>
        <p:nvSpPr>
          <p:cNvPr id="386" name="Google Shape;386;p55"/>
          <p:cNvSpPr/>
          <p:nvPr/>
        </p:nvSpPr>
        <p:spPr>
          <a:xfrm>
            <a:off x="4149800" y="1563863"/>
            <a:ext cx="1161900" cy="1161900"/>
          </a:xfrm>
          <a:prstGeom prst="mathPlus">
            <a:avLst>
              <a:gd fmla="val 23520" name="adj1"/>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Open Sans"/>
              <a:ea typeface="Open Sans"/>
              <a:cs typeface="Open Sans"/>
              <a:sym typeface="Open Sans"/>
            </a:endParaRPr>
          </a:p>
        </p:txBody>
      </p:sp>
      <p:sp>
        <p:nvSpPr>
          <p:cNvPr id="387" name="Google Shape;387;p55"/>
          <p:cNvSpPr txBox="1"/>
          <p:nvPr/>
        </p:nvSpPr>
        <p:spPr>
          <a:xfrm>
            <a:off x="690275" y="3790775"/>
            <a:ext cx="8453700" cy="1293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ja" sz="3600">
                <a:solidFill>
                  <a:schemeClr val="dk1"/>
                </a:solidFill>
                <a:latin typeface="Open Sans"/>
                <a:ea typeface="Open Sans"/>
                <a:cs typeface="Open Sans"/>
                <a:sym typeface="Open Sans"/>
              </a:rPr>
              <a:t>興味が惹きやすくなる</a:t>
            </a:r>
            <a:endParaRPr b="1" sz="3600">
              <a:solidFill>
                <a:schemeClr val="dk1"/>
              </a:solidFill>
              <a:latin typeface="Open Sans"/>
              <a:ea typeface="Open Sans"/>
              <a:cs typeface="Open Sans"/>
              <a:sym typeface="Open Sans"/>
            </a:endParaRPr>
          </a:p>
          <a:p>
            <a:pPr indent="0" lvl="0" marL="0" rtl="0" algn="ctr">
              <a:spcBef>
                <a:spcPts val="0"/>
              </a:spcBef>
              <a:spcAft>
                <a:spcPts val="0"/>
              </a:spcAft>
              <a:buNone/>
            </a:pPr>
            <a:r>
              <a:rPr b="1" lang="ja" sz="3600">
                <a:solidFill>
                  <a:schemeClr val="dk1"/>
                </a:solidFill>
                <a:latin typeface="Open Sans"/>
                <a:ea typeface="Open Sans"/>
                <a:cs typeface="Open Sans"/>
                <a:sym typeface="Open Sans"/>
              </a:rPr>
              <a:t>使いやすくなる役割を持っている</a:t>
            </a:r>
            <a:endParaRPr b="1" sz="3600">
              <a:solidFill>
                <a:schemeClr val="dk1"/>
              </a:solidFill>
              <a:latin typeface="Open Sans"/>
              <a:ea typeface="Open Sans"/>
              <a:cs typeface="Open Sans"/>
              <a:sym typeface="Open Sans"/>
            </a:endParaRPr>
          </a:p>
        </p:txBody>
      </p:sp>
      <p:sp>
        <p:nvSpPr>
          <p:cNvPr id="388" name="Google Shape;388;p5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pic>
        <p:nvPicPr>
          <p:cNvPr id="389" name="Google Shape;389;p55"/>
          <p:cNvPicPr preferRelativeResize="0"/>
          <p:nvPr/>
        </p:nvPicPr>
        <p:blipFill rotWithShape="1">
          <a:blip r:embed="rId4">
            <a:alphaModFix/>
          </a:blip>
          <a:srcRect b="0" l="12735" r="17858" t="0"/>
          <a:stretch/>
        </p:blipFill>
        <p:spPr>
          <a:xfrm>
            <a:off x="5745850" y="518100"/>
            <a:ext cx="2909926" cy="3145374"/>
          </a:xfrm>
          <a:prstGeom prst="rect">
            <a:avLst/>
          </a:prstGeom>
          <a:noFill/>
          <a:ln>
            <a:noFill/>
          </a:ln>
        </p:spPr>
      </p:pic>
      <p:pic>
        <p:nvPicPr>
          <p:cNvPr id="390" name="Google Shape;390;p55"/>
          <p:cNvPicPr preferRelativeResize="0"/>
          <p:nvPr/>
        </p:nvPicPr>
        <p:blipFill>
          <a:blip r:embed="rId5">
            <a:alphaModFix/>
          </a:blip>
          <a:stretch>
            <a:fillRect/>
          </a:stretch>
        </p:blipFill>
        <p:spPr>
          <a:xfrm>
            <a:off x="1120975" y="508487"/>
            <a:ext cx="2453967" cy="3272676"/>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4" name="Shape 394"/>
        <p:cNvGrpSpPr/>
        <p:nvPr/>
      </p:nvGrpSpPr>
      <p:grpSpPr>
        <a:xfrm>
          <a:off x="0" y="0"/>
          <a:ext cx="0" cy="0"/>
          <a:chOff x="0" y="0"/>
          <a:chExt cx="0" cy="0"/>
        </a:xfrm>
      </p:grpSpPr>
      <p:sp>
        <p:nvSpPr>
          <p:cNvPr id="395" name="Google Shape;395;p56"/>
          <p:cNvSpPr/>
          <p:nvPr/>
        </p:nvSpPr>
        <p:spPr>
          <a:xfrm>
            <a:off x="3113425" y="1590100"/>
            <a:ext cx="4302990" cy="1823202"/>
          </a:xfrm>
          <a:prstGeom prst="irregularSeal1">
            <a:avLst/>
          </a:prstGeom>
          <a:solidFill>
            <a:srgbClr val="FF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lnSpc>
                <a:spcPct val="115000"/>
              </a:lnSpc>
              <a:spcBef>
                <a:spcPts val="0"/>
              </a:spcBef>
              <a:spcAft>
                <a:spcPts val="1200"/>
              </a:spcAft>
              <a:buClr>
                <a:schemeClr val="dk1"/>
              </a:buClr>
              <a:buSzPts val="1100"/>
              <a:buFont typeface="Arial"/>
              <a:buNone/>
            </a:pPr>
            <a:r>
              <a:t/>
            </a:r>
            <a:endParaRPr b="1" sz="3700">
              <a:solidFill>
                <a:schemeClr val="dk1"/>
              </a:solidFill>
            </a:endParaRPr>
          </a:p>
        </p:txBody>
      </p:sp>
      <p:sp>
        <p:nvSpPr>
          <p:cNvPr id="396" name="Google Shape;396;p56"/>
          <p:cNvSpPr txBox="1"/>
          <p:nvPr>
            <p:ph idx="1" type="body"/>
          </p:nvPr>
        </p:nvSpPr>
        <p:spPr>
          <a:xfrm>
            <a:off x="233050" y="355300"/>
            <a:ext cx="8567400" cy="4308000"/>
          </a:xfrm>
          <a:prstGeom prst="rect">
            <a:avLst/>
          </a:prstGeom>
        </p:spPr>
        <p:txBody>
          <a:bodyPr anchorCtr="0" anchor="t" bIns="91425" lIns="91425" spcFirstLastPara="1" rIns="91425" wrap="square" tIns="91425">
            <a:normAutofit fontScale="55000" lnSpcReduction="20000"/>
          </a:bodyPr>
          <a:lstStyle/>
          <a:p>
            <a:pPr indent="0" lvl="0" marL="0" rtl="0" algn="ctr">
              <a:spcBef>
                <a:spcPts val="0"/>
              </a:spcBef>
              <a:spcAft>
                <a:spcPts val="0"/>
              </a:spcAft>
              <a:buNone/>
            </a:pPr>
            <a:r>
              <a:t/>
            </a:r>
            <a:endParaRPr sz="3474">
              <a:solidFill>
                <a:schemeClr val="dk1"/>
              </a:solidFill>
              <a:latin typeface="Open Sans SemiBold"/>
              <a:ea typeface="Open Sans SemiBold"/>
              <a:cs typeface="Open Sans SemiBold"/>
              <a:sym typeface="Open Sans SemiBold"/>
            </a:endParaRPr>
          </a:p>
          <a:p>
            <a:pPr indent="0" lvl="0" marL="0" rtl="0" algn="ctr">
              <a:spcBef>
                <a:spcPts val="1200"/>
              </a:spcBef>
              <a:spcAft>
                <a:spcPts val="0"/>
              </a:spcAft>
              <a:buNone/>
            </a:pPr>
            <a:r>
              <a:rPr lang="ja" sz="5045">
                <a:solidFill>
                  <a:schemeClr val="dk1"/>
                </a:solidFill>
                <a:latin typeface="Open Sans SemiBold"/>
                <a:ea typeface="Open Sans SemiBold"/>
                <a:cs typeface="Open Sans SemiBold"/>
                <a:sym typeface="Open Sans SemiBold"/>
              </a:rPr>
              <a:t>＜</a:t>
            </a:r>
            <a:r>
              <a:rPr lang="ja" sz="5045">
                <a:solidFill>
                  <a:schemeClr val="dk1"/>
                </a:solidFill>
                <a:latin typeface="Open Sans SemiBold"/>
                <a:ea typeface="Open Sans SemiBold"/>
                <a:cs typeface="Open Sans SemiBold"/>
                <a:sym typeface="Open Sans SemiBold"/>
              </a:rPr>
              <a:t>私たちのチームの目的</a:t>
            </a:r>
            <a:r>
              <a:rPr lang="ja" sz="5045">
                <a:solidFill>
                  <a:schemeClr val="dk1"/>
                </a:solidFill>
                <a:latin typeface="Open Sans SemiBold"/>
                <a:ea typeface="Open Sans SemiBold"/>
                <a:cs typeface="Open Sans SemiBold"/>
                <a:sym typeface="Open Sans SemiBold"/>
              </a:rPr>
              <a:t>＞</a:t>
            </a:r>
            <a:endParaRPr sz="5045">
              <a:solidFill>
                <a:schemeClr val="dk1"/>
              </a:solidFill>
              <a:latin typeface="Open Sans SemiBold"/>
              <a:ea typeface="Open Sans SemiBold"/>
              <a:cs typeface="Open Sans SemiBold"/>
              <a:sym typeface="Open Sans SemiBold"/>
            </a:endParaRPr>
          </a:p>
          <a:p>
            <a:pPr indent="0" lvl="0" marL="0" rtl="0" algn="l">
              <a:spcBef>
                <a:spcPts val="1200"/>
              </a:spcBef>
              <a:spcAft>
                <a:spcPts val="0"/>
              </a:spcAft>
              <a:buNone/>
            </a:pPr>
            <a:r>
              <a:t/>
            </a:r>
            <a:endParaRPr sz="5740">
              <a:solidFill>
                <a:schemeClr val="dk1"/>
              </a:solidFill>
              <a:latin typeface="Open Sans SemiBold"/>
              <a:ea typeface="Open Sans SemiBold"/>
              <a:cs typeface="Open Sans SemiBold"/>
              <a:sym typeface="Open Sans SemiBold"/>
            </a:endParaRPr>
          </a:p>
          <a:p>
            <a:pPr indent="0" lvl="0" marL="0" rtl="0" algn="l">
              <a:spcBef>
                <a:spcPts val="1200"/>
              </a:spcBef>
              <a:spcAft>
                <a:spcPts val="0"/>
              </a:spcAft>
              <a:buNone/>
            </a:pPr>
            <a:r>
              <a:rPr lang="ja" sz="8836">
                <a:solidFill>
                  <a:schemeClr val="dk1"/>
                </a:solidFill>
                <a:latin typeface="Open Sans SemiBold"/>
                <a:ea typeface="Open Sans SemiBold"/>
                <a:cs typeface="Open Sans SemiBold"/>
                <a:sym typeface="Open Sans SemiBold"/>
              </a:rPr>
              <a:t>     若者の   </a:t>
            </a:r>
            <a:r>
              <a:rPr lang="ja" sz="12596">
                <a:solidFill>
                  <a:srgbClr val="FF0000"/>
                </a:solidFill>
                <a:latin typeface="Open Sans SemiBold"/>
                <a:ea typeface="Open Sans SemiBold"/>
                <a:cs typeface="Open Sans SemiBold"/>
                <a:sym typeface="Open Sans SemiBold"/>
              </a:rPr>
              <a:t>認知拡大 </a:t>
            </a:r>
            <a:r>
              <a:rPr lang="ja" sz="8836">
                <a:solidFill>
                  <a:schemeClr val="dk1"/>
                </a:solidFill>
                <a:latin typeface="Open Sans SemiBold"/>
                <a:ea typeface="Open Sans SemiBold"/>
                <a:cs typeface="Open Sans SemiBold"/>
                <a:sym typeface="Open Sans SemiBold"/>
              </a:rPr>
              <a:t>を</a:t>
            </a:r>
            <a:endParaRPr sz="8836">
              <a:solidFill>
                <a:schemeClr val="dk1"/>
              </a:solidFill>
              <a:latin typeface="Open Sans SemiBold"/>
              <a:ea typeface="Open Sans SemiBold"/>
              <a:cs typeface="Open Sans SemiBold"/>
              <a:sym typeface="Open Sans SemiBold"/>
            </a:endParaRPr>
          </a:p>
          <a:p>
            <a:pPr indent="0" lvl="0" marL="0" rtl="0" algn="ctr">
              <a:spcBef>
                <a:spcPts val="1200"/>
              </a:spcBef>
              <a:spcAft>
                <a:spcPts val="0"/>
              </a:spcAft>
              <a:buNone/>
            </a:pPr>
            <a:r>
              <a:rPr lang="ja" sz="8836">
                <a:solidFill>
                  <a:schemeClr val="dk1"/>
                </a:solidFill>
                <a:latin typeface="Open Sans SemiBold"/>
                <a:ea typeface="Open Sans SemiBold"/>
                <a:cs typeface="Open Sans SemiBold"/>
                <a:sym typeface="Open Sans SemiBold"/>
              </a:rPr>
              <a:t>目的に！</a:t>
            </a:r>
            <a:endParaRPr sz="4904">
              <a:latin typeface="Open Sans SemiBold"/>
              <a:ea typeface="Open Sans SemiBold"/>
              <a:cs typeface="Open Sans SemiBold"/>
              <a:sym typeface="Open Sans SemiBold"/>
            </a:endParaRPr>
          </a:p>
          <a:p>
            <a:pPr indent="0" lvl="0" marL="0" rtl="0" algn="l">
              <a:spcBef>
                <a:spcPts val="1200"/>
              </a:spcBef>
              <a:spcAft>
                <a:spcPts val="1200"/>
              </a:spcAft>
              <a:buNone/>
            </a:pPr>
            <a:r>
              <a:t/>
            </a:r>
            <a:endParaRPr sz="3604"/>
          </a:p>
        </p:txBody>
      </p:sp>
      <p:sp>
        <p:nvSpPr>
          <p:cNvPr id="397" name="Google Shape;397;p5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1" name="Shape 401"/>
        <p:cNvGrpSpPr/>
        <p:nvPr/>
      </p:nvGrpSpPr>
      <p:grpSpPr>
        <a:xfrm>
          <a:off x="0" y="0"/>
          <a:ext cx="0" cy="0"/>
          <a:chOff x="0" y="0"/>
          <a:chExt cx="0" cy="0"/>
        </a:xfrm>
      </p:grpSpPr>
      <p:sp>
        <p:nvSpPr>
          <p:cNvPr id="402" name="Google Shape;402;p57"/>
          <p:cNvSpPr txBox="1"/>
          <p:nvPr>
            <p:ph type="title"/>
          </p:nvPr>
        </p:nvSpPr>
        <p:spPr>
          <a:xfrm>
            <a:off x="311700" y="199905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ja" sz="3920"/>
              <a:t>若者が多くいるところといえば...</a:t>
            </a:r>
            <a:endParaRPr b="1" sz="3920"/>
          </a:p>
        </p:txBody>
      </p:sp>
      <p:sp>
        <p:nvSpPr>
          <p:cNvPr id="403" name="Google Shape;403;p5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pic>
        <p:nvPicPr>
          <p:cNvPr id="408" name="Google Shape;408;p58"/>
          <p:cNvPicPr preferRelativeResize="0"/>
          <p:nvPr/>
        </p:nvPicPr>
        <p:blipFill>
          <a:blip r:embed="rId3">
            <a:alphaModFix/>
          </a:blip>
          <a:stretch>
            <a:fillRect/>
          </a:stretch>
        </p:blipFill>
        <p:spPr>
          <a:xfrm>
            <a:off x="1209439" y="2058825"/>
            <a:ext cx="6725125" cy="2766925"/>
          </a:xfrm>
          <a:prstGeom prst="rect">
            <a:avLst/>
          </a:prstGeom>
          <a:noFill/>
          <a:ln>
            <a:noFill/>
          </a:ln>
        </p:spPr>
      </p:pic>
      <p:sp>
        <p:nvSpPr>
          <p:cNvPr id="409" name="Google Shape;409;p58"/>
          <p:cNvSpPr txBox="1"/>
          <p:nvPr/>
        </p:nvSpPr>
        <p:spPr>
          <a:xfrm>
            <a:off x="1086450" y="399325"/>
            <a:ext cx="6971100" cy="1569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4500">
                <a:solidFill>
                  <a:schemeClr val="dk1"/>
                </a:solidFill>
                <a:latin typeface="Open Sans"/>
                <a:ea typeface="Open Sans"/>
                <a:cs typeface="Open Sans"/>
                <a:sym typeface="Open Sans"/>
              </a:rPr>
              <a:t>みえるんとコンポストを</a:t>
            </a:r>
            <a:endParaRPr b="1" sz="4500">
              <a:solidFill>
                <a:schemeClr val="dk1"/>
              </a:solidFill>
              <a:latin typeface="Open Sans"/>
              <a:ea typeface="Open Sans"/>
              <a:cs typeface="Open Sans"/>
              <a:sym typeface="Open Sans"/>
            </a:endParaRPr>
          </a:p>
          <a:p>
            <a:pPr indent="0" lvl="0" marL="0" rtl="0" algn="l">
              <a:spcBef>
                <a:spcPts val="0"/>
              </a:spcBef>
              <a:spcAft>
                <a:spcPts val="0"/>
              </a:spcAft>
              <a:buNone/>
            </a:pPr>
            <a:r>
              <a:rPr b="1" lang="ja" sz="4500">
                <a:solidFill>
                  <a:schemeClr val="dk1"/>
                </a:solidFill>
                <a:latin typeface="Open Sans"/>
                <a:ea typeface="Open Sans"/>
                <a:cs typeface="Open Sans"/>
                <a:sym typeface="Open Sans"/>
              </a:rPr>
              <a:t>学校に設置する</a:t>
            </a:r>
            <a:endParaRPr b="1" sz="4500">
              <a:solidFill>
                <a:schemeClr val="dk1"/>
              </a:solidFill>
              <a:latin typeface="Open Sans"/>
              <a:ea typeface="Open Sans"/>
              <a:cs typeface="Open Sans"/>
              <a:sym typeface="Open Sans"/>
            </a:endParaRPr>
          </a:p>
        </p:txBody>
      </p:sp>
      <p:sp>
        <p:nvSpPr>
          <p:cNvPr id="410" name="Google Shape;410;p5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59"/>
          <p:cNvSpPr txBox="1"/>
          <p:nvPr>
            <p:ph type="title"/>
          </p:nvPr>
        </p:nvSpPr>
        <p:spPr>
          <a:xfrm>
            <a:off x="139150" y="340125"/>
            <a:ext cx="8520600" cy="831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ja" sz="4500"/>
              <a:t>学校に設置すると…</a:t>
            </a:r>
            <a:endParaRPr b="1" sz="4500"/>
          </a:p>
        </p:txBody>
      </p:sp>
      <p:sp>
        <p:nvSpPr>
          <p:cNvPr id="416" name="Google Shape;416;p59"/>
          <p:cNvSpPr txBox="1"/>
          <p:nvPr>
            <p:ph idx="1" type="body"/>
          </p:nvPr>
        </p:nvSpPr>
        <p:spPr>
          <a:xfrm>
            <a:off x="42300" y="1474900"/>
            <a:ext cx="9059400" cy="2823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ja" sz="3400"/>
              <a:t>・</a:t>
            </a:r>
            <a:r>
              <a:rPr b="1" lang="ja" sz="3400">
                <a:solidFill>
                  <a:srgbClr val="FF0000"/>
                </a:solidFill>
              </a:rPr>
              <a:t>より多くの学生</a:t>
            </a:r>
            <a:r>
              <a:rPr b="1" lang="ja" sz="3400"/>
              <a:t>に知ってもらえる</a:t>
            </a:r>
            <a:endParaRPr b="1" sz="3400"/>
          </a:p>
          <a:p>
            <a:pPr indent="0" lvl="0" marL="0" rtl="0" algn="l">
              <a:spcBef>
                <a:spcPts val="1200"/>
              </a:spcBef>
              <a:spcAft>
                <a:spcPts val="0"/>
              </a:spcAft>
              <a:buClr>
                <a:schemeClr val="dk1"/>
              </a:buClr>
              <a:buSzPts val="1100"/>
              <a:buFont typeface="Arial"/>
              <a:buNone/>
            </a:pPr>
            <a:r>
              <a:rPr b="1" lang="ja" sz="3400"/>
              <a:t>・学生にとって竹が</a:t>
            </a:r>
            <a:r>
              <a:rPr b="1" lang="ja" sz="3400">
                <a:solidFill>
                  <a:srgbClr val="FF0000"/>
                </a:solidFill>
              </a:rPr>
              <a:t>身近な存在</a:t>
            </a:r>
            <a:r>
              <a:rPr b="1" lang="ja" sz="3400"/>
              <a:t>になる</a:t>
            </a:r>
            <a:endParaRPr b="1" sz="3400"/>
          </a:p>
          <a:p>
            <a:pPr indent="0" lvl="0" marL="0" rtl="0" algn="l">
              <a:spcBef>
                <a:spcPts val="1200"/>
              </a:spcBef>
              <a:spcAft>
                <a:spcPts val="0"/>
              </a:spcAft>
              <a:buNone/>
            </a:pPr>
            <a:r>
              <a:rPr b="1" lang="ja" sz="3400"/>
              <a:t>・昼食の食べ残しを処理することができる</a:t>
            </a:r>
            <a:endParaRPr b="1" sz="3400"/>
          </a:p>
          <a:p>
            <a:pPr indent="0" lvl="0" marL="0" rtl="0" algn="l">
              <a:spcBef>
                <a:spcPts val="1200"/>
              </a:spcBef>
              <a:spcAft>
                <a:spcPts val="1200"/>
              </a:spcAft>
              <a:buNone/>
            </a:pPr>
            <a:r>
              <a:rPr b="1" lang="ja" sz="3400"/>
              <a:t>▶</a:t>
            </a:r>
            <a:r>
              <a:rPr b="1" lang="ja" sz="3400">
                <a:solidFill>
                  <a:srgbClr val="FF0000"/>
                </a:solidFill>
              </a:rPr>
              <a:t>自分たちで実際にコンポストする機会</a:t>
            </a:r>
            <a:r>
              <a:rPr b="1" lang="ja" sz="3400"/>
              <a:t>を作ることができる</a:t>
            </a:r>
            <a:endParaRPr b="1" sz="3400"/>
          </a:p>
        </p:txBody>
      </p:sp>
      <p:sp>
        <p:nvSpPr>
          <p:cNvPr id="417" name="Google Shape;417;p5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 name="Shape 421"/>
        <p:cNvGrpSpPr/>
        <p:nvPr/>
      </p:nvGrpSpPr>
      <p:grpSpPr>
        <a:xfrm>
          <a:off x="0" y="0"/>
          <a:ext cx="0" cy="0"/>
          <a:chOff x="0" y="0"/>
          <a:chExt cx="0" cy="0"/>
        </a:xfrm>
      </p:grpSpPr>
      <p:sp>
        <p:nvSpPr>
          <p:cNvPr id="422" name="Google Shape;422;p6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ja" sz="5100"/>
              <a:t>今後の展開</a:t>
            </a:r>
            <a:endParaRPr b="1" sz="5100"/>
          </a:p>
        </p:txBody>
      </p:sp>
      <p:sp>
        <p:nvSpPr>
          <p:cNvPr id="423" name="Google Shape;423;p60"/>
          <p:cNvSpPr txBox="1"/>
          <p:nvPr/>
        </p:nvSpPr>
        <p:spPr>
          <a:xfrm>
            <a:off x="363075" y="1658025"/>
            <a:ext cx="8469300" cy="3155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3500">
                <a:solidFill>
                  <a:schemeClr val="dk1"/>
                </a:solidFill>
                <a:latin typeface="Open Sans"/>
                <a:ea typeface="Open Sans"/>
                <a:cs typeface="Open Sans"/>
                <a:sym typeface="Open Sans"/>
              </a:rPr>
              <a:t>・学校への導入をどのようにして</a:t>
            </a:r>
            <a:endParaRPr b="1" sz="3500">
              <a:solidFill>
                <a:schemeClr val="dk1"/>
              </a:solidFill>
              <a:latin typeface="Open Sans"/>
              <a:ea typeface="Open Sans"/>
              <a:cs typeface="Open Sans"/>
              <a:sym typeface="Open Sans"/>
            </a:endParaRPr>
          </a:p>
          <a:p>
            <a:pPr indent="0" lvl="0" marL="0" rtl="0" algn="l">
              <a:spcBef>
                <a:spcPts val="0"/>
              </a:spcBef>
              <a:spcAft>
                <a:spcPts val="0"/>
              </a:spcAft>
              <a:buNone/>
            </a:pPr>
            <a:r>
              <a:rPr b="1" lang="ja" sz="3500">
                <a:solidFill>
                  <a:schemeClr val="dk1"/>
                </a:solidFill>
                <a:latin typeface="Open Sans"/>
                <a:ea typeface="Open Sans"/>
                <a:cs typeface="Open Sans"/>
                <a:sym typeface="Open Sans"/>
              </a:rPr>
              <a:t>　いくと良いのか</a:t>
            </a:r>
            <a:endParaRPr b="1" sz="18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b="1" sz="1800">
              <a:solidFill>
                <a:schemeClr val="dk1"/>
              </a:solidFill>
              <a:latin typeface="Open Sans"/>
              <a:ea typeface="Open Sans"/>
              <a:cs typeface="Open Sans"/>
              <a:sym typeface="Open Sans"/>
            </a:endParaRPr>
          </a:p>
          <a:p>
            <a:pPr indent="0" lvl="0" marL="0" rtl="0" algn="l">
              <a:spcBef>
                <a:spcPts val="0"/>
              </a:spcBef>
              <a:spcAft>
                <a:spcPts val="0"/>
              </a:spcAft>
              <a:buNone/>
            </a:pPr>
            <a:r>
              <a:rPr b="1" lang="ja" sz="3500">
                <a:solidFill>
                  <a:schemeClr val="dk1"/>
                </a:solidFill>
                <a:latin typeface="Open Sans"/>
                <a:ea typeface="Open Sans"/>
                <a:cs typeface="Open Sans"/>
                <a:sym typeface="Open Sans"/>
              </a:rPr>
              <a:t>・</a:t>
            </a:r>
            <a:r>
              <a:rPr b="1" lang="ja" sz="3500">
                <a:solidFill>
                  <a:schemeClr val="dk1"/>
                </a:solidFill>
                <a:latin typeface="Open Sans"/>
                <a:ea typeface="Open Sans"/>
                <a:cs typeface="Open Sans"/>
                <a:sym typeface="Open Sans"/>
              </a:rPr>
              <a:t>みえるんの機能面について</a:t>
            </a:r>
            <a:endParaRPr b="1" sz="3500">
              <a:solidFill>
                <a:schemeClr val="dk1"/>
              </a:solidFill>
              <a:latin typeface="Open Sans"/>
              <a:ea typeface="Open Sans"/>
              <a:cs typeface="Open Sans"/>
              <a:sym typeface="Open Sans"/>
            </a:endParaRPr>
          </a:p>
          <a:p>
            <a:pPr indent="0" lvl="0" marL="0" rtl="0" algn="l">
              <a:spcBef>
                <a:spcPts val="0"/>
              </a:spcBef>
              <a:spcAft>
                <a:spcPts val="0"/>
              </a:spcAft>
              <a:buNone/>
            </a:pPr>
            <a:r>
              <a:rPr b="1" lang="ja" sz="3500">
                <a:solidFill>
                  <a:schemeClr val="dk1"/>
                </a:solidFill>
                <a:latin typeface="Open Sans"/>
                <a:ea typeface="Open Sans"/>
                <a:cs typeface="Open Sans"/>
                <a:sym typeface="Open Sans"/>
              </a:rPr>
              <a:t>→</a:t>
            </a:r>
            <a:r>
              <a:rPr b="1" lang="ja" sz="3500">
                <a:solidFill>
                  <a:schemeClr val="dk1"/>
                </a:solidFill>
                <a:latin typeface="Open Sans"/>
                <a:ea typeface="Open Sans"/>
                <a:cs typeface="Open Sans"/>
                <a:sym typeface="Open Sans"/>
              </a:rPr>
              <a:t>実験を通して、より使いやすく</a:t>
            </a:r>
            <a:endParaRPr b="1" sz="3500">
              <a:solidFill>
                <a:schemeClr val="dk1"/>
              </a:solidFill>
              <a:latin typeface="Open Sans"/>
              <a:ea typeface="Open Sans"/>
              <a:cs typeface="Open Sans"/>
              <a:sym typeface="Open Sans"/>
            </a:endParaRPr>
          </a:p>
          <a:p>
            <a:pPr indent="0" lvl="0" marL="0" rtl="0" algn="l">
              <a:spcBef>
                <a:spcPts val="0"/>
              </a:spcBef>
              <a:spcAft>
                <a:spcPts val="0"/>
              </a:spcAft>
              <a:buNone/>
            </a:pPr>
            <a:r>
              <a:rPr b="1" lang="ja" sz="3500">
                <a:solidFill>
                  <a:schemeClr val="dk1"/>
                </a:solidFill>
                <a:latin typeface="Open Sans"/>
                <a:ea typeface="Open Sans"/>
                <a:cs typeface="Open Sans"/>
                <a:sym typeface="Open Sans"/>
              </a:rPr>
              <a:t>　していきたい</a:t>
            </a:r>
            <a:endParaRPr b="1" sz="3500">
              <a:solidFill>
                <a:schemeClr val="dk1"/>
              </a:solidFill>
              <a:latin typeface="Open Sans"/>
              <a:ea typeface="Open Sans"/>
              <a:cs typeface="Open Sans"/>
              <a:sym typeface="Open Sans"/>
            </a:endParaRPr>
          </a:p>
        </p:txBody>
      </p:sp>
      <p:sp>
        <p:nvSpPr>
          <p:cNvPr id="424" name="Google Shape;424;p6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6"/>
        </a:solidFill>
      </p:bgPr>
    </p:bg>
    <p:spTree>
      <p:nvGrpSpPr>
        <p:cNvPr id="428" name="Shape 428"/>
        <p:cNvGrpSpPr/>
        <p:nvPr/>
      </p:nvGrpSpPr>
      <p:grpSpPr>
        <a:xfrm>
          <a:off x="0" y="0"/>
          <a:ext cx="0" cy="0"/>
          <a:chOff x="0" y="0"/>
          <a:chExt cx="0" cy="0"/>
        </a:xfrm>
      </p:grpSpPr>
      <p:sp>
        <p:nvSpPr>
          <p:cNvPr id="429" name="Google Shape;429;p61"/>
          <p:cNvSpPr txBox="1"/>
          <p:nvPr>
            <p:ph type="title"/>
          </p:nvPr>
        </p:nvSpPr>
        <p:spPr>
          <a:xfrm>
            <a:off x="311700" y="2109075"/>
            <a:ext cx="8520600" cy="831300"/>
          </a:xfrm>
          <a:prstGeom prst="rect">
            <a:avLst/>
          </a:prstGeom>
        </p:spPr>
        <p:txBody>
          <a:bodyPr anchorCtr="0" anchor="ctr" bIns="91425" lIns="91425" spcFirstLastPara="1" rIns="91425" wrap="square" tIns="91425">
            <a:normAutofit/>
          </a:bodyPr>
          <a:lstStyle/>
          <a:p>
            <a:pPr indent="0" lvl="0" marL="0" rtl="0" algn="ctr">
              <a:spcBef>
                <a:spcPts val="0"/>
              </a:spcBef>
              <a:spcAft>
                <a:spcPts val="0"/>
              </a:spcAft>
              <a:buNone/>
            </a:pPr>
            <a:r>
              <a:rPr lang="ja" sz="3600"/>
              <a:t>ご清聴ありがとうございました</a:t>
            </a:r>
            <a:endParaRPr sz="3600"/>
          </a:p>
        </p:txBody>
      </p:sp>
      <p:sp>
        <p:nvSpPr>
          <p:cNvPr id="430" name="Google Shape;430;p6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7"/>
          <p:cNvSpPr txBox="1"/>
          <p:nvPr/>
        </p:nvSpPr>
        <p:spPr>
          <a:xfrm>
            <a:off x="0" y="163550"/>
            <a:ext cx="9144000" cy="1077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5800">
                <a:solidFill>
                  <a:schemeClr val="dk1"/>
                </a:solidFill>
                <a:latin typeface="Open Sans"/>
                <a:ea typeface="Open Sans"/>
                <a:cs typeface="Open Sans"/>
                <a:sym typeface="Open Sans"/>
              </a:rPr>
              <a:t>＜竹の管理問題＞</a:t>
            </a:r>
            <a:endParaRPr b="1" sz="5800">
              <a:solidFill>
                <a:schemeClr val="dk1"/>
              </a:solidFill>
              <a:latin typeface="Open Sans"/>
              <a:ea typeface="Open Sans"/>
              <a:cs typeface="Open Sans"/>
              <a:sym typeface="Open Sans"/>
            </a:endParaRPr>
          </a:p>
        </p:txBody>
      </p:sp>
      <p:sp>
        <p:nvSpPr>
          <p:cNvPr id="86" name="Google Shape;86;p17"/>
          <p:cNvSpPr txBox="1"/>
          <p:nvPr/>
        </p:nvSpPr>
        <p:spPr>
          <a:xfrm>
            <a:off x="195900" y="2488551"/>
            <a:ext cx="9144000" cy="1246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b="1" sz="2800">
              <a:solidFill>
                <a:schemeClr val="dk1"/>
              </a:solidFill>
              <a:latin typeface="Open Sans"/>
              <a:ea typeface="Open Sans"/>
              <a:cs typeface="Open Sans"/>
              <a:sym typeface="Open Sans"/>
            </a:endParaRPr>
          </a:p>
          <a:p>
            <a:pPr indent="0" lvl="0" marL="0" rtl="0" algn="l">
              <a:spcBef>
                <a:spcPts val="0"/>
              </a:spcBef>
              <a:spcAft>
                <a:spcPts val="0"/>
              </a:spcAft>
              <a:buNone/>
            </a:pPr>
            <a:r>
              <a:rPr b="1" lang="ja" sz="2800">
                <a:solidFill>
                  <a:schemeClr val="dk1"/>
                </a:solidFill>
                <a:latin typeface="Open Sans"/>
                <a:ea typeface="Open Sans"/>
                <a:cs typeface="Open Sans"/>
                <a:sym typeface="Open Sans"/>
              </a:rPr>
              <a:t>・</a:t>
            </a:r>
            <a:r>
              <a:rPr b="1" lang="ja" sz="3600">
                <a:solidFill>
                  <a:schemeClr val="dk1"/>
                </a:solidFill>
                <a:latin typeface="Open Sans"/>
                <a:ea typeface="Open Sans"/>
                <a:cs typeface="Open Sans"/>
                <a:sym typeface="Open Sans"/>
              </a:rPr>
              <a:t>森林1haあたり</a:t>
            </a:r>
            <a:r>
              <a:rPr b="1" lang="ja" sz="4100">
                <a:solidFill>
                  <a:srgbClr val="FF0000"/>
                </a:solidFill>
                <a:latin typeface="Open Sans"/>
                <a:ea typeface="Open Sans"/>
                <a:cs typeface="Open Sans"/>
                <a:sym typeface="Open Sans"/>
              </a:rPr>
              <a:t>1600本</a:t>
            </a:r>
            <a:r>
              <a:rPr b="1" lang="ja" sz="3600">
                <a:solidFill>
                  <a:schemeClr val="dk1"/>
                </a:solidFill>
                <a:latin typeface="Open Sans"/>
                <a:ea typeface="Open Sans"/>
                <a:cs typeface="Open Sans"/>
                <a:sym typeface="Open Sans"/>
              </a:rPr>
              <a:t>を上回る</a:t>
            </a:r>
            <a:endParaRPr b="1" sz="3600">
              <a:solidFill>
                <a:schemeClr val="dk1"/>
              </a:solidFill>
              <a:latin typeface="Open Sans"/>
              <a:ea typeface="Open Sans"/>
              <a:cs typeface="Open Sans"/>
              <a:sym typeface="Open Sans"/>
            </a:endParaRPr>
          </a:p>
        </p:txBody>
      </p:sp>
      <p:sp>
        <p:nvSpPr>
          <p:cNvPr id="87" name="Google Shape;87;p17"/>
          <p:cNvSpPr txBox="1"/>
          <p:nvPr/>
        </p:nvSpPr>
        <p:spPr>
          <a:xfrm>
            <a:off x="195899" y="1611348"/>
            <a:ext cx="7300500" cy="877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4500">
                <a:solidFill>
                  <a:schemeClr val="dk1"/>
                </a:solidFill>
                <a:latin typeface="Open Sans"/>
                <a:ea typeface="Open Sans"/>
                <a:cs typeface="Open Sans"/>
                <a:sym typeface="Open Sans"/>
              </a:rPr>
              <a:t>管理不足による実害</a:t>
            </a:r>
            <a:endParaRPr b="1" sz="4500">
              <a:solidFill>
                <a:schemeClr val="dk1"/>
              </a:solidFill>
              <a:latin typeface="Open Sans"/>
              <a:ea typeface="Open Sans"/>
              <a:cs typeface="Open Sans"/>
              <a:sym typeface="Open Sans"/>
            </a:endParaRPr>
          </a:p>
        </p:txBody>
      </p:sp>
      <p:sp>
        <p:nvSpPr>
          <p:cNvPr id="88" name="Google Shape;88;p17"/>
          <p:cNvSpPr txBox="1"/>
          <p:nvPr/>
        </p:nvSpPr>
        <p:spPr>
          <a:xfrm>
            <a:off x="0" y="2944838"/>
            <a:ext cx="9144000" cy="1262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b="1" sz="3500">
              <a:solidFill>
                <a:schemeClr val="dk1"/>
              </a:solidFill>
              <a:latin typeface="Open Sans"/>
              <a:ea typeface="Open Sans"/>
              <a:cs typeface="Open Sans"/>
              <a:sym typeface="Open Sans"/>
            </a:endParaRPr>
          </a:p>
          <a:p>
            <a:pPr indent="0" lvl="0" marL="0" rtl="0" algn="l">
              <a:spcBef>
                <a:spcPts val="0"/>
              </a:spcBef>
              <a:spcAft>
                <a:spcPts val="0"/>
              </a:spcAft>
              <a:buNone/>
            </a:pPr>
            <a:r>
              <a:rPr b="1" lang="ja" sz="3500">
                <a:solidFill>
                  <a:schemeClr val="dk1"/>
                </a:solidFill>
                <a:latin typeface="Open Sans"/>
                <a:ea typeface="Open Sans"/>
                <a:cs typeface="Open Sans"/>
                <a:sym typeface="Open Sans"/>
              </a:rPr>
              <a:t>▶︎</a:t>
            </a:r>
            <a:r>
              <a:rPr b="1" lang="ja" sz="3500">
                <a:solidFill>
                  <a:srgbClr val="FF0000"/>
                </a:solidFill>
                <a:latin typeface="Open Sans"/>
                <a:ea typeface="Open Sans"/>
                <a:cs typeface="Open Sans"/>
                <a:sym typeface="Open Sans"/>
              </a:rPr>
              <a:t>人員不足</a:t>
            </a:r>
            <a:r>
              <a:rPr b="1" lang="ja" sz="3500">
                <a:solidFill>
                  <a:schemeClr val="dk1"/>
                </a:solidFill>
                <a:latin typeface="Open Sans"/>
                <a:ea typeface="Open Sans"/>
                <a:cs typeface="Open Sans"/>
                <a:sym typeface="Open Sans"/>
              </a:rPr>
              <a:t>も相まり伐採が追いつかない</a:t>
            </a:r>
            <a:endParaRPr b="1" sz="3500">
              <a:solidFill>
                <a:schemeClr val="dk1"/>
              </a:solidFill>
              <a:latin typeface="Open Sans"/>
              <a:ea typeface="Open Sans"/>
              <a:cs typeface="Open Sans"/>
              <a:sym typeface="Open Sans"/>
            </a:endParaRPr>
          </a:p>
        </p:txBody>
      </p:sp>
      <p:sp>
        <p:nvSpPr>
          <p:cNvPr id="89" name="Google Shape;89;p17"/>
          <p:cNvSpPr txBox="1"/>
          <p:nvPr/>
        </p:nvSpPr>
        <p:spPr>
          <a:xfrm>
            <a:off x="360675" y="4442425"/>
            <a:ext cx="74094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b="1" sz="2000">
              <a:solidFill>
                <a:schemeClr val="dk1"/>
              </a:solidFill>
              <a:latin typeface="Open Sans"/>
              <a:ea typeface="Open Sans"/>
              <a:cs typeface="Open Sans"/>
              <a:sym typeface="Open Sans"/>
            </a:endParaRPr>
          </a:p>
        </p:txBody>
      </p:sp>
      <p:sp>
        <p:nvSpPr>
          <p:cNvPr id="90" name="Google Shape;90;p1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1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sp>
        <p:nvSpPr>
          <p:cNvPr id="96" name="Google Shape;96;p18"/>
          <p:cNvSpPr txBox="1"/>
          <p:nvPr/>
        </p:nvSpPr>
        <p:spPr>
          <a:xfrm>
            <a:off x="241325" y="331850"/>
            <a:ext cx="8929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800">
              <a:solidFill>
                <a:schemeClr val="dk2"/>
              </a:solidFill>
            </a:endParaRPr>
          </a:p>
        </p:txBody>
      </p:sp>
      <p:sp>
        <p:nvSpPr>
          <p:cNvPr id="97" name="Google Shape;97;p18"/>
          <p:cNvSpPr txBox="1"/>
          <p:nvPr/>
        </p:nvSpPr>
        <p:spPr>
          <a:xfrm>
            <a:off x="0" y="0"/>
            <a:ext cx="9144000" cy="1077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5800"/>
              <a:t>なぜ竹が問題なのか</a:t>
            </a:r>
            <a:endParaRPr b="1" sz="5800"/>
          </a:p>
        </p:txBody>
      </p:sp>
      <p:sp>
        <p:nvSpPr>
          <p:cNvPr id="98" name="Google Shape;98;p18"/>
          <p:cNvSpPr txBox="1"/>
          <p:nvPr/>
        </p:nvSpPr>
        <p:spPr>
          <a:xfrm>
            <a:off x="0" y="1077300"/>
            <a:ext cx="9144000" cy="1077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ja" sz="4100">
                <a:solidFill>
                  <a:schemeClr val="dk1"/>
                </a:solidFill>
                <a:latin typeface="Open Sans"/>
                <a:ea typeface="Open Sans"/>
                <a:cs typeface="Open Sans"/>
                <a:sym typeface="Open Sans"/>
              </a:rPr>
              <a:t>・土砂災害や生態系の破壊に繋がる</a:t>
            </a:r>
            <a:endParaRPr b="1" sz="41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sz="1700">
              <a:solidFill>
                <a:schemeClr val="dk2"/>
              </a:solidFill>
            </a:endParaRPr>
          </a:p>
        </p:txBody>
      </p:sp>
      <p:sp>
        <p:nvSpPr>
          <p:cNvPr id="99" name="Google Shape;99;p18"/>
          <p:cNvSpPr txBox="1"/>
          <p:nvPr/>
        </p:nvSpPr>
        <p:spPr>
          <a:xfrm>
            <a:off x="0" y="1825950"/>
            <a:ext cx="9144000" cy="3014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ja" sz="3500">
                <a:solidFill>
                  <a:schemeClr val="dk1"/>
                </a:solidFill>
                <a:latin typeface="Open Sans"/>
                <a:ea typeface="Open Sans"/>
                <a:cs typeface="Open Sans"/>
                <a:sym typeface="Open Sans"/>
              </a:rPr>
              <a:t>▶︎</a:t>
            </a:r>
            <a:r>
              <a:rPr b="1" lang="ja" sz="3500">
                <a:solidFill>
                  <a:schemeClr val="dk1"/>
                </a:solidFill>
                <a:latin typeface="Open Sans"/>
                <a:ea typeface="Open Sans"/>
                <a:cs typeface="Open Sans"/>
                <a:sym typeface="Open Sans"/>
              </a:rPr>
              <a:t>横に浅く広がる</a:t>
            </a:r>
            <a:r>
              <a:rPr b="1" lang="ja" sz="3500">
                <a:solidFill>
                  <a:srgbClr val="FF0000"/>
                </a:solidFill>
                <a:latin typeface="Open Sans"/>
                <a:ea typeface="Open Sans"/>
                <a:cs typeface="Open Sans"/>
                <a:sym typeface="Open Sans"/>
              </a:rPr>
              <a:t>竹の根</a:t>
            </a:r>
            <a:r>
              <a:rPr b="1" lang="ja" sz="3500">
                <a:solidFill>
                  <a:schemeClr val="dk1"/>
                </a:solidFill>
                <a:latin typeface="Open Sans"/>
                <a:ea typeface="Open Sans"/>
                <a:cs typeface="Open Sans"/>
                <a:sym typeface="Open Sans"/>
              </a:rPr>
              <a:t>は</a:t>
            </a:r>
            <a:endParaRPr b="1" sz="3500">
              <a:solidFill>
                <a:schemeClr val="dk1"/>
              </a:solidFill>
              <a:latin typeface="Open Sans"/>
              <a:ea typeface="Open Sans"/>
              <a:cs typeface="Open Sans"/>
              <a:sym typeface="Open Sans"/>
            </a:endParaRPr>
          </a:p>
          <a:p>
            <a:pPr indent="0" lvl="0" marL="0" rtl="0" algn="l">
              <a:spcBef>
                <a:spcPts val="0"/>
              </a:spcBef>
              <a:spcAft>
                <a:spcPts val="0"/>
              </a:spcAft>
              <a:buNone/>
            </a:pPr>
            <a:r>
              <a:rPr b="1" lang="ja" sz="3500">
                <a:solidFill>
                  <a:schemeClr val="dk1"/>
                </a:solidFill>
                <a:latin typeface="Open Sans"/>
                <a:ea typeface="Open Sans"/>
                <a:cs typeface="Open Sans"/>
                <a:sym typeface="Open Sans"/>
              </a:rPr>
              <a:t>　地盤を緩めてしまう。</a:t>
            </a:r>
            <a:endParaRPr b="1" sz="35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b="1" sz="1500">
              <a:solidFill>
                <a:schemeClr val="dk1"/>
              </a:solidFill>
              <a:latin typeface="Open Sans"/>
              <a:ea typeface="Open Sans"/>
              <a:cs typeface="Open Sans"/>
              <a:sym typeface="Open Sans"/>
            </a:endParaRPr>
          </a:p>
          <a:p>
            <a:pPr indent="0" lvl="0" marL="0" rtl="0" algn="l">
              <a:spcBef>
                <a:spcPts val="0"/>
              </a:spcBef>
              <a:spcAft>
                <a:spcPts val="0"/>
              </a:spcAft>
              <a:buNone/>
            </a:pPr>
            <a:r>
              <a:rPr b="1" lang="ja" sz="3500">
                <a:solidFill>
                  <a:schemeClr val="dk1"/>
                </a:solidFill>
                <a:latin typeface="Open Sans"/>
                <a:ea typeface="Open Sans"/>
                <a:cs typeface="Open Sans"/>
                <a:sym typeface="Open Sans"/>
              </a:rPr>
              <a:t>▶︎今まであった</a:t>
            </a:r>
            <a:endParaRPr b="1" sz="3500">
              <a:solidFill>
                <a:schemeClr val="dk1"/>
              </a:solidFill>
              <a:latin typeface="Open Sans"/>
              <a:ea typeface="Open Sans"/>
              <a:cs typeface="Open Sans"/>
              <a:sym typeface="Open Sans"/>
            </a:endParaRPr>
          </a:p>
          <a:p>
            <a:pPr indent="0" lvl="0" marL="0" rtl="0" algn="l">
              <a:spcBef>
                <a:spcPts val="0"/>
              </a:spcBef>
              <a:spcAft>
                <a:spcPts val="0"/>
              </a:spcAft>
              <a:buNone/>
            </a:pPr>
            <a:r>
              <a:rPr b="1" lang="ja" sz="3500">
                <a:solidFill>
                  <a:srgbClr val="FF0000"/>
                </a:solidFill>
                <a:latin typeface="Open Sans"/>
                <a:ea typeface="Open Sans"/>
                <a:cs typeface="Open Sans"/>
                <a:sym typeface="Open Sans"/>
              </a:rPr>
              <a:t>　生態系</a:t>
            </a:r>
            <a:r>
              <a:rPr b="1" lang="ja" sz="3500">
                <a:solidFill>
                  <a:schemeClr val="dk1"/>
                </a:solidFill>
                <a:latin typeface="Open Sans"/>
                <a:ea typeface="Open Sans"/>
                <a:cs typeface="Open Sans"/>
                <a:sym typeface="Open Sans"/>
              </a:rPr>
              <a:t>が壊れてしまう。</a:t>
            </a:r>
            <a:endParaRPr b="1" sz="35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b="1" sz="1500">
              <a:solidFill>
                <a:schemeClr val="dk1"/>
              </a:solidFill>
              <a:latin typeface="Open Sans"/>
              <a:ea typeface="Open Sans"/>
              <a:cs typeface="Open Sans"/>
              <a:sym typeface="Open Sans"/>
            </a:endParaRPr>
          </a:p>
          <a:p>
            <a:pPr indent="0" lvl="0" marL="0" rtl="0" algn="l">
              <a:spcBef>
                <a:spcPts val="0"/>
              </a:spcBef>
              <a:spcAft>
                <a:spcPts val="0"/>
              </a:spcAft>
              <a:buClr>
                <a:schemeClr val="dk1"/>
              </a:buClr>
              <a:buSzPts val="1100"/>
              <a:buFont typeface="Arial"/>
              <a:buNone/>
            </a:pPr>
            <a:r>
              <a:rPr b="1" lang="ja" sz="3500">
                <a:solidFill>
                  <a:schemeClr val="dk1"/>
                </a:solidFill>
                <a:latin typeface="Open Sans"/>
                <a:ea typeface="Open Sans"/>
                <a:cs typeface="Open Sans"/>
                <a:sym typeface="Open Sans"/>
              </a:rPr>
              <a:t>▶︎CO2の吸収量が少ない。</a:t>
            </a:r>
            <a:endParaRPr b="1" sz="3500">
              <a:solidFill>
                <a:schemeClr val="dk1"/>
              </a:solidFill>
              <a:latin typeface="Open Sans"/>
              <a:ea typeface="Open Sans"/>
              <a:cs typeface="Open Sans"/>
              <a:sym typeface="Open Sans"/>
            </a:endParaRPr>
          </a:p>
          <a:p>
            <a:pPr indent="0" lvl="0" marL="0" rtl="0" algn="l">
              <a:spcBef>
                <a:spcPts val="0"/>
              </a:spcBef>
              <a:spcAft>
                <a:spcPts val="0"/>
              </a:spcAft>
              <a:buNone/>
            </a:pPr>
            <a:r>
              <a:t/>
            </a:r>
            <a:endParaRPr sz="4200">
              <a:solidFill>
                <a:schemeClr val="dk2"/>
              </a:solidFill>
            </a:endParaRPr>
          </a:p>
        </p:txBody>
      </p:sp>
      <p:pic>
        <p:nvPicPr>
          <p:cNvPr id="100" name="Google Shape;100;p18"/>
          <p:cNvPicPr preferRelativeResize="0"/>
          <p:nvPr/>
        </p:nvPicPr>
        <p:blipFill>
          <a:blip r:embed="rId3">
            <a:alphaModFix/>
          </a:blip>
          <a:stretch>
            <a:fillRect/>
          </a:stretch>
        </p:blipFill>
        <p:spPr>
          <a:xfrm>
            <a:off x="5445575" y="1941400"/>
            <a:ext cx="3575574" cy="2618363"/>
          </a:xfrm>
          <a:prstGeom prst="rect">
            <a:avLst/>
          </a:prstGeom>
          <a:noFill/>
          <a:ln>
            <a:noFill/>
          </a:ln>
        </p:spPr>
      </p:pic>
      <p:sp>
        <p:nvSpPr>
          <p:cNvPr id="101" name="Google Shape;101;p18"/>
          <p:cNvSpPr txBox="1"/>
          <p:nvPr/>
        </p:nvSpPr>
        <p:spPr>
          <a:xfrm>
            <a:off x="7231500" y="4483475"/>
            <a:ext cx="1847400" cy="28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ja" sz="1300">
                <a:solidFill>
                  <a:schemeClr val="dk1"/>
                </a:solidFill>
              </a:rPr>
              <a:t>（農林水産省より）</a:t>
            </a:r>
            <a:endParaRPr sz="1300">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19"/>
          <p:cNvSpPr txBox="1"/>
          <p:nvPr/>
        </p:nvSpPr>
        <p:spPr>
          <a:xfrm>
            <a:off x="1470700" y="1979100"/>
            <a:ext cx="5961600" cy="1323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7400">
                <a:solidFill>
                  <a:schemeClr val="dk1"/>
                </a:solidFill>
                <a:latin typeface="Open Sans"/>
                <a:ea typeface="Open Sans"/>
                <a:cs typeface="Open Sans"/>
                <a:sym typeface="Open Sans"/>
              </a:rPr>
              <a:t>竹整備が必要</a:t>
            </a:r>
            <a:endParaRPr b="1" sz="7400">
              <a:solidFill>
                <a:schemeClr val="dk1"/>
              </a:solidFill>
              <a:latin typeface="Open Sans"/>
              <a:ea typeface="Open Sans"/>
              <a:cs typeface="Open Sans"/>
              <a:sym typeface="Open Sans"/>
            </a:endParaRPr>
          </a:p>
        </p:txBody>
      </p:sp>
      <p:sp>
        <p:nvSpPr>
          <p:cNvPr id="107" name="Google Shape;107;p1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t>‹#›</a:t>
            </a:fld>
            <a:endParaRPr/>
          </a:p>
        </p:txBody>
      </p:sp>
      <p:sp>
        <p:nvSpPr>
          <p:cNvPr id="113" name="Google Shape;113;p20"/>
          <p:cNvSpPr txBox="1"/>
          <p:nvPr/>
        </p:nvSpPr>
        <p:spPr>
          <a:xfrm>
            <a:off x="2555550" y="1925250"/>
            <a:ext cx="40329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ja" sz="7200">
                <a:solidFill>
                  <a:schemeClr val="dk2"/>
                </a:solidFill>
              </a:rPr>
              <a:t>しかし...</a:t>
            </a:r>
            <a:endParaRPr b="1" sz="7200">
              <a:solidFill>
                <a:schemeClr val="dk2"/>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1"/>
          <p:cNvSpPr txBox="1"/>
          <p:nvPr/>
        </p:nvSpPr>
        <p:spPr>
          <a:xfrm>
            <a:off x="281700" y="1214725"/>
            <a:ext cx="8580600" cy="3794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b="1" lang="ja" sz="3500">
                <a:solidFill>
                  <a:schemeClr val="dk1"/>
                </a:solidFill>
                <a:latin typeface="Open Sans"/>
                <a:ea typeface="Open Sans"/>
                <a:cs typeface="Open Sans"/>
                <a:sym typeface="Open Sans"/>
              </a:rPr>
              <a:t>▶︎</a:t>
            </a:r>
            <a:r>
              <a:rPr b="1" lang="ja" sz="3500">
                <a:solidFill>
                  <a:schemeClr val="dk1"/>
                </a:solidFill>
                <a:latin typeface="Open Sans"/>
                <a:ea typeface="Open Sans"/>
                <a:cs typeface="Open Sans"/>
                <a:sym typeface="Open Sans"/>
              </a:rPr>
              <a:t>森林整備のボランティア参加</a:t>
            </a:r>
            <a:endParaRPr b="1" sz="3500">
              <a:solidFill>
                <a:schemeClr val="dk1"/>
              </a:solidFill>
              <a:latin typeface="Open Sans"/>
              <a:ea typeface="Open Sans"/>
              <a:cs typeface="Open Sans"/>
              <a:sym typeface="Open Sans"/>
            </a:endParaRPr>
          </a:p>
          <a:p>
            <a:pPr indent="0" lvl="0" marL="0" rtl="0" algn="ctr">
              <a:lnSpc>
                <a:spcPct val="115000"/>
              </a:lnSpc>
              <a:spcBef>
                <a:spcPts val="1200"/>
              </a:spcBef>
              <a:spcAft>
                <a:spcPts val="0"/>
              </a:spcAft>
              <a:buClr>
                <a:schemeClr val="dk1"/>
              </a:buClr>
              <a:buSzPts val="1100"/>
              <a:buFont typeface="Arial"/>
              <a:buNone/>
            </a:pPr>
            <a:r>
              <a:rPr b="1" lang="ja" sz="4900">
                <a:solidFill>
                  <a:schemeClr val="dk1"/>
                </a:solidFill>
                <a:latin typeface="Open Sans"/>
                <a:ea typeface="Open Sans"/>
                <a:cs typeface="Open Sans"/>
                <a:sym typeface="Open Sans"/>
              </a:rPr>
              <a:t>年配者</a:t>
            </a:r>
            <a:r>
              <a:rPr b="1" lang="ja" sz="4500">
                <a:solidFill>
                  <a:srgbClr val="0000FF"/>
                </a:solidFill>
                <a:latin typeface="Open Sans"/>
                <a:ea typeface="Open Sans"/>
                <a:cs typeface="Open Sans"/>
                <a:sym typeface="Open Sans"/>
              </a:rPr>
              <a:t>＞</a:t>
            </a:r>
            <a:r>
              <a:rPr b="1" lang="ja" sz="4700">
                <a:solidFill>
                  <a:schemeClr val="dk1"/>
                </a:solidFill>
                <a:latin typeface="Open Sans"/>
                <a:ea typeface="Open Sans"/>
                <a:cs typeface="Open Sans"/>
                <a:sym typeface="Open Sans"/>
              </a:rPr>
              <a:t>若者</a:t>
            </a:r>
            <a:endParaRPr b="1" sz="4700">
              <a:solidFill>
                <a:schemeClr val="dk1"/>
              </a:solidFill>
              <a:latin typeface="Open Sans"/>
              <a:ea typeface="Open Sans"/>
              <a:cs typeface="Open Sans"/>
              <a:sym typeface="Open Sans"/>
            </a:endParaRPr>
          </a:p>
          <a:p>
            <a:pPr indent="0" lvl="0" marL="0" rtl="0" algn="ctr">
              <a:lnSpc>
                <a:spcPct val="115000"/>
              </a:lnSpc>
              <a:spcBef>
                <a:spcPts val="1200"/>
              </a:spcBef>
              <a:spcAft>
                <a:spcPts val="0"/>
              </a:spcAft>
              <a:buClr>
                <a:schemeClr val="dk1"/>
              </a:buClr>
              <a:buSzPts val="1100"/>
              <a:buFont typeface="Arial"/>
              <a:buNone/>
            </a:pPr>
            <a:r>
              <a:t/>
            </a:r>
            <a:endParaRPr b="1" sz="1100">
              <a:solidFill>
                <a:schemeClr val="dk1"/>
              </a:solidFill>
              <a:latin typeface="Open Sans"/>
              <a:ea typeface="Open Sans"/>
              <a:cs typeface="Open Sans"/>
              <a:sym typeface="Open Sans"/>
            </a:endParaRPr>
          </a:p>
          <a:p>
            <a:pPr indent="0" lvl="0" marL="0" rtl="0" algn="l">
              <a:lnSpc>
                <a:spcPct val="115000"/>
              </a:lnSpc>
              <a:spcBef>
                <a:spcPts val="1200"/>
              </a:spcBef>
              <a:spcAft>
                <a:spcPts val="0"/>
              </a:spcAft>
              <a:buClr>
                <a:schemeClr val="dk1"/>
              </a:buClr>
              <a:buSzPts val="1100"/>
              <a:buFont typeface="Arial"/>
              <a:buNone/>
            </a:pPr>
            <a:r>
              <a:rPr b="1" lang="ja" sz="3500">
                <a:solidFill>
                  <a:schemeClr val="dk1"/>
                </a:solidFill>
                <a:latin typeface="Open Sans"/>
                <a:ea typeface="Open Sans"/>
                <a:cs typeface="Open Sans"/>
                <a:sym typeface="Open Sans"/>
              </a:rPr>
              <a:t>▶︎若者が竹害を意識する機会がない</a:t>
            </a:r>
            <a:endParaRPr b="1" sz="3500">
              <a:solidFill>
                <a:schemeClr val="dk1"/>
              </a:solidFill>
              <a:latin typeface="Open Sans"/>
              <a:ea typeface="Open Sans"/>
              <a:cs typeface="Open Sans"/>
              <a:sym typeface="Open Sans"/>
            </a:endParaRPr>
          </a:p>
          <a:p>
            <a:pPr indent="0" lvl="0" marL="0" rtl="0" algn="l">
              <a:lnSpc>
                <a:spcPct val="115000"/>
              </a:lnSpc>
              <a:spcBef>
                <a:spcPts val="1200"/>
              </a:spcBef>
              <a:spcAft>
                <a:spcPts val="1200"/>
              </a:spcAft>
              <a:buClr>
                <a:schemeClr val="dk1"/>
              </a:buClr>
              <a:buSzPts val="1100"/>
              <a:buFont typeface="Arial"/>
              <a:buNone/>
            </a:pPr>
            <a:r>
              <a:rPr b="1" lang="ja" sz="4500">
                <a:solidFill>
                  <a:srgbClr val="FF0000"/>
                </a:solidFill>
                <a:latin typeface="Open Sans"/>
                <a:ea typeface="Open Sans"/>
                <a:cs typeface="Open Sans"/>
                <a:sym typeface="Open Sans"/>
              </a:rPr>
              <a:t>若者</a:t>
            </a:r>
            <a:r>
              <a:rPr b="1" lang="ja" sz="4500">
                <a:solidFill>
                  <a:schemeClr val="dk1"/>
                </a:solidFill>
                <a:latin typeface="Open Sans"/>
                <a:ea typeface="Open Sans"/>
                <a:cs typeface="Open Sans"/>
                <a:sym typeface="Open Sans"/>
              </a:rPr>
              <a:t>の竹害に対する意識が低い</a:t>
            </a:r>
            <a:endParaRPr b="1" sz="4500">
              <a:solidFill>
                <a:schemeClr val="dk1"/>
              </a:solidFill>
              <a:latin typeface="Open Sans"/>
              <a:ea typeface="Open Sans"/>
              <a:cs typeface="Open Sans"/>
              <a:sym typeface="Open Sans"/>
            </a:endParaRPr>
          </a:p>
        </p:txBody>
      </p:sp>
      <p:sp>
        <p:nvSpPr>
          <p:cNvPr id="119" name="Google Shape;119;p21"/>
          <p:cNvSpPr txBox="1"/>
          <p:nvPr/>
        </p:nvSpPr>
        <p:spPr>
          <a:xfrm>
            <a:off x="281700" y="176200"/>
            <a:ext cx="7747200" cy="1077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Clr>
                <a:schemeClr val="dk1"/>
              </a:buClr>
              <a:buSzPts val="1100"/>
              <a:buFont typeface="Arial"/>
              <a:buNone/>
            </a:pPr>
            <a:r>
              <a:rPr b="1" lang="ja" sz="5800">
                <a:solidFill>
                  <a:schemeClr val="dk1"/>
                </a:solidFill>
                <a:latin typeface="Open Sans"/>
                <a:ea typeface="Open Sans"/>
                <a:cs typeface="Open Sans"/>
                <a:sym typeface="Open Sans"/>
              </a:rPr>
              <a:t>＜竹害の</a:t>
            </a:r>
            <a:r>
              <a:rPr b="1" lang="ja" sz="5800">
                <a:solidFill>
                  <a:schemeClr val="dk1"/>
                </a:solidFill>
                <a:latin typeface="Open Sans"/>
                <a:ea typeface="Open Sans"/>
                <a:cs typeface="Open Sans"/>
                <a:sym typeface="Open Sans"/>
              </a:rPr>
              <a:t>現状＞</a:t>
            </a:r>
            <a:endParaRPr b="1" sz="5300">
              <a:solidFill>
                <a:schemeClr val="dk1"/>
              </a:solidFill>
              <a:latin typeface="Open Sans"/>
              <a:ea typeface="Open Sans"/>
              <a:cs typeface="Open Sans"/>
              <a:sym typeface="Open Sans"/>
            </a:endParaRPr>
          </a:p>
        </p:txBody>
      </p:sp>
      <p:sp>
        <p:nvSpPr>
          <p:cNvPr id="120" name="Google Shape;120;p2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p>
            <a:pPr indent="0" lvl="0" marL="0" rtl="0" algn="r">
              <a:spcBef>
                <a:spcPts val="0"/>
              </a:spcBef>
              <a:spcAft>
                <a:spcPts val="0"/>
              </a:spcAft>
              <a:buNone/>
            </a:pPr>
            <a:fld id="{00000000-1234-1234-1234-123412341234}" type="slidenum">
              <a:rPr lang="ja">
                <a:solidFill>
                  <a:schemeClr val="dk2"/>
                </a:solidFill>
                <a:latin typeface="Arial"/>
                <a:ea typeface="Arial"/>
                <a:cs typeface="Arial"/>
                <a:sym typeface="Arial"/>
              </a:rPr>
              <a:t>‹#›</a:t>
            </a:fld>
            <a:endParaRPr>
              <a:solidFill>
                <a:schemeClr val="dk2"/>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