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embeddedFontLst>
    <p:embeddedFont>
      <p:font typeface="Open Sans SemiBold"/>
      <p:regular r:id="rId36"/>
      <p:bold r:id="rId37"/>
      <p:italic r:id="rId38"/>
      <p:boldItalic r:id="rId39"/>
    </p:embeddedFont>
    <p:embeddedFont>
      <p:font typeface="Open Sans"/>
      <p:regular r:id="rId40"/>
      <p:bold r:id="rId41"/>
      <p:italic r:id="rId42"/>
      <p:boldItalic r:id="rId4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regular.fntdata"/><Relationship Id="rId20" Type="http://schemas.openxmlformats.org/officeDocument/2006/relationships/slide" Target="slides/slide15.xml"/><Relationship Id="rId42" Type="http://schemas.openxmlformats.org/officeDocument/2006/relationships/font" Target="fonts/OpenSans-italic.fntdata"/><Relationship Id="rId41" Type="http://schemas.openxmlformats.org/officeDocument/2006/relationships/font" Target="fonts/OpenSans-bold.fntdata"/><Relationship Id="rId22" Type="http://schemas.openxmlformats.org/officeDocument/2006/relationships/slide" Target="slides/slide17.xml"/><Relationship Id="rId21" Type="http://schemas.openxmlformats.org/officeDocument/2006/relationships/slide" Target="slides/slide16.xml"/><Relationship Id="rId43" Type="http://schemas.openxmlformats.org/officeDocument/2006/relationships/font" Target="fonts/OpenSans-boldItalic.fntdata"/><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OpenSansSemiBold-bold.fntdata"/><Relationship Id="rId14" Type="http://schemas.openxmlformats.org/officeDocument/2006/relationships/slide" Target="slides/slide9.xml"/><Relationship Id="rId36" Type="http://schemas.openxmlformats.org/officeDocument/2006/relationships/font" Target="fonts/OpenSansSemiBold-regular.fntdata"/><Relationship Id="rId17" Type="http://schemas.openxmlformats.org/officeDocument/2006/relationships/slide" Target="slides/slide12.xml"/><Relationship Id="rId39" Type="http://schemas.openxmlformats.org/officeDocument/2006/relationships/font" Target="fonts/OpenSansSemiBold-boldItalic.fntdata"/><Relationship Id="rId16" Type="http://schemas.openxmlformats.org/officeDocument/2006/relationships/slide" Target="slides/slide11.xml"/><Relationship Id="rId38" Type="http://schemas.openxmlformats.org/officeDocument/2006/relationships/font" Target="fonts/OpenSansSemiBold-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bc1fb66014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bc1fb66014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2ba3b979d6a_0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2ba3b979d6a_0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その植木鉢を配布し、育てた植物を植林、そのようにして竹害を解決しようとしていました。</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2ba3b979d6a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2ba3b979d6a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しかし、竹は加工するのが困難であったり、腐りやすいといった懸念点がありました。</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ba3b979d6a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ba3b979d6a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その反省を活かして竹を竹チップとして消費し、コンポストに利用することにしました</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69ec95720e_2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69ec95720e_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69ec95720e_2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69ec95720e_2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元々コンポストは土が主流で使われていたのですが土で行うとデメリットが多く竹を使ったほうがメリットがあるので今回は竹チップというものを使います。</a:t>
            </a:r>
            <a:endParaRPr/>
          </a:p>
          <a:p>
            <a:pPr indent="0" lvl="0" marL="0" rtl="0" algn="l">
              <a:spcBef>
                <a:spcPts val="0"/>
              </a:spcBef>
              <a:spcAft>
                <a:spcPts val="0"/>
              </a:spcAft>
              <a:buNone/>
            </a:pPr>
            <a:r>
              <a:rPr lang="ja"/>
              <a:t>詳細は後ほど〜</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269d27cf82e_5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269d27cf82e_5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69d27cf82e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1" name="Google Shape;191;g269d27cf82e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竹チップには細かい穴があるので、通気性と保水性を兼ね備えています。また、竹チップには大きさが様々なので、微生物も住みやすいです。そのためコンポストに最適なのです。</a:t>
            </a:r>
            <a:endParaRPr/>
          </a:p>
          <a:p>
            <a:pPr indent="0" lvl="0" marL="0" rtl="0" algn="l">
              <a:spcBef>
                <a:spcPts val="0"/>
              </a:spcBef>
              <a:spcAft>
                <a:spcPts val="0"/>
              </a:spcAft>
              <a:buNone/>
            </a:pPr>
            <a:r>
              <a:rPr lang="ja"/>
              <a:t>そして、竹には消臭効果があるので土のコンポストと違い、生ごみが表面に出ていても臭いがしません。</a:t>
            </a:r>
            <a:endParaRPr/>
          </a:p>
          <a:p>
            <a:pPr indent="0" lvl="0" marL="0" rtl="0" algn="l">
              <a:spcBef>
                <a:spcPts val="0"/>
              </a:spcBef>
              <a:spcAft>
                <a:spcPts val="0"/>
              </a:spcAft>
              <a:buNone/>
            </a:pPr>
            <a:r>
              <a:rPr lang="ja">
                <a:solidFill>
                  <a:schemeClr val="dk1"/>
                </a:solidFill>
              </a:rPr>
              <a:t>また、土より粒が大きいので混ぜやすく、可燃ごみとしても処理できるので、マンションで行ったとしても止める時に、処理に困ることがありません。</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ja">
                <a:solidFill>
                  <a:schemeClr val="dk1"/>
                </a:solidFill>
              </a:rPr>
              <a:t>しかし、竹チップだと１００ℓあたり２０００円の費用がかかります。しかし、竹チップは交換頻度が少なく、３年ほどだったら交換せずに使えます。なので、ゴミ袋を週２枚ほど消費するとすると、竹チップコンポストを１００週以上、２年弱使うと金銭面での利用するメリットは出てきます。</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69ec95720e_2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69ec95720e_2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269ec95720e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269ec95720e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69ec95720e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6" name="Google Shape;216;g269ec95720e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ba3b979d6a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ba3b979d6a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遼)僕達は鎌倉の森林破壊を止めるというテーマで活動しています</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g269ec95720e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3" name="Google Shape;223;g269ec95720e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69ec95720e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269ec95720e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269ec95720e_2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269ec95720e_2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学生に興味を持ってもらうために以下のプロダクトを考えました。</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269ec95720e_2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269ec95720e_2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理)</a:t>
            </a:r>
            <a:r>
              <a:rPr lang="ja"/>
              <a:t>ミエルンです。「たまごっち」のような感じでコンポストを育てる形にしたい。というアイデアから</a:t>
            </a:r>
            <a:r>
              <a:rPr lang="ja">
                <a:solidFill>
                  <a:schemeClr val="dk1"/>
                </a:solidFill>
              </a:rPr>
              <a:t>スマホと連動させていつでもコンポストの状況がわかるようにする端末を作ろうということになりました。</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0" name="Shape 250"/>
        <p:cNvGrpSpPr/>
        <p:nvPr/>
      </p:nvGrpSpPr>
      <p:grpSpPr>
        <a:xfrm>
          <a:off x="0" y="0"/>
          <a:ext cx="0" cy="0"/>
          <a:chOff x="0" y="0"/>
          <a:chExt cx="0" cy="0"/>
        </a:xfrm>
      </p:grpSpPr>
      <p:sp>
        <p:nvSpPr>
          <p:cNvPr id="251" name="Google Shape;251;g269ec95720e_2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2" name="Google Shape;252;g269ec95720e_2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理)</a:t>
            </a:r>
            <a:r>
              <a:rPr lang="ja"/>
              <a:t>コンポストの管理をより簡単にすることによって導入するハードルを下げられるようにしました。</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2ba3b979d6a_0_1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2ba3b979d6a_0_1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ja">
                <a:solidFill>
                  <a:schemeClr val="dk1"/>
                </a:solidFill>
              </a:rPr>
              <a:t>理)3D</a:t>
            </a:r>
            <a:r>
              <a:rPr lang="ja">
                <a:solidFill>
                  <a:schemeClr val="dk1"/>
                </a:solidFill>
              </a:rPr>
              <a:t>プリンターを使用して、動物の形にすることで愛着を持たせることができ、モチベーションを維持することができます。また、若い世代の人を引き込むことができると考えました。</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269d27cf82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269d27cf82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先ほども紹介した通り</a:t>
            </a:r>
            <a:r>
              <a:rPr lang="ja"/>
              <a:t>『学生の森林破壊への意識の向上』や『竹の事を知ってもらう』というのをテーマに掲げています。その点について次のような提案をさせていただきます。</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269d27cf82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9" name="Google Shape;279;g269d27cf82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学校に竹チップのコンポストをおくことで、</a:t>
            </a:r>
            <a:r>
              <a:rPr lang="ja"/>
              <a:t>学生のとって竹を</a:t>
            </a:r>
            <a:r>
              <a:rPr lang="ja"/>
              <a:t>身近な物へと変えることができます。さらにそこにコンポストだけでなく「みえるん」という物珍しさによって学生の興味をひくことができるのではないかと考えております。</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g2bc1fb6601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6" name="Google Shape;286;g2bc1fb6601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今後は学校への導入をどうするのか、若者を引き込むためのリターンをどうするのか、実際にみえるんを設置し、実験結果を得ることなどが上げられます。</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2bc1fc0db6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3" name="Google Shape;293;g2bc1fc0db6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終わり</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269d27cf82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269d27cf82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br>
              <a:rPr lang="ja"/>
            </a:br>
            <a:r>
              <a:rPr lang="ja"/>
              <a:t>＿</a:t>
            </a: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br>
              <a:rPr lang="ja"/>
            </a:br>
            <a:r>
              <a:rPr lang="ja"/>
              <a:t>＿＿￥￥￥￥￥￥￥￥￥</a:t>
            </a:r>
            <a:br>
              <a:rPr lang="ja"/>
            </a:br>
            <a:br>
              <a:rPr lang="ja"/>
            </a:br>
            <a:br>
              <a:rPr lang="ja"/>
            </a:br>
            <a:r>
              <a:rPr lang="ja"/>
              <a:t>＿＿＿＿＿＿＿＿＿＿＿＿＿＿＿＿＿＿＿＿＿＿＿＿＿＿＿＿＿＿＿＿＿＿＿＿＿＿＿＿＿＿＿＿＿＿＿＿＿＿＿＿＿＿＿＿＿＿＿＿＿＿＿＿増えてしまっているという現状があります。</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69d27cf82e_5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9" name="Google Shape;299;g269d27cf82e_5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これらとは、竹チップを使ったコンポストを多くの人が使っていく　こと。</a:t>
            </a:r>
            <a:endParaRPr/>
          </a:p>
          <a:p>
            <a:pPr indent="0" lvl="0" marL="0" rtl="0" algn="l">
              <a:spcBef>
                <a:spcPts val="0"/>
              </a:spcBef>
              <a:spcAft>
                <a:spcPts val="0"/>
              </a:spcAft>
              <a:buNone/>
            </a:pPr>
            <a:r>
              <a:rPr lang="ja"/>
              <a:t>生ごみを燃えるゴミとして捨てると燃やす時に二酸化炭素が排出されてしまいます。竹チップで分解すると水と二酸化炭</a:t>
            </a:r>
            <a:endParaRPr/>
          </a:p>
          <a:p>
            <a:pPr indent="0" lvl="0" marL="0" rtl="0" algn="l">
              <a:spcBef>
                <a:spcPts val="0"/>
              </a:spcBef>
              <a:spcAft>
                <a:spcPts val="0"/>
              </a:spcAft>
              <a:buNone/>
            </a:pPr>
            <a:r>
              <a:rPr lang="ja"/>
              <a:t>素に別れますが、その二酸化炭素は空気中に排出されます。そのため二酸化炭素排出量が減ります。</a:t>
            </a:r>
            <a:endParaRPr/>
          </a:p>
          <a:p>
            <a:pPr indent="0" lvl="0" marL="0" rtl="0" algn="l">
              <a:spcBef>
                <a:spcPts val="0"/>
              </a:spcBef>
              <a:spcAft>
                <a:spcPts val="0"/>
              </a:spcAft>
              <a:buNone/>
            </a:pPr>
            <a:r>
              <a:rPr lang="ja"/>
              <a:t>また、多くの人が竹について触れるようになることで、竹が身近になります。</a:t>
            </a:r>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bc1fb6601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2bc1fb6601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この資料のように、鎌倉は面積の大半を森林が占めているのですが、</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269d27cf82e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269d27cf82e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その多くは管理が行き届いておらず、伐採されずに増え続けた竹林は1haあたり1600本を上回ります。</a:t>
            </a:r>
            <a:endParaRPr/>
          </a:p>
          <a:p>
            <a:pPr indent="0" lvl="0" marL="0" rtl="0" algn="l">
              <a:spcBef>
                <a:spcPts val="0"/>
              </a:spcBef>
              <a:spcAft>
                <a:spcPts val="0"/>
              </a:spcAft>
              <a:buNone/>
            </a:pPr>
            <a:r>
              <a:rPr lang="ja"/>
              <a:t>このように竹林が増えていることで、地盤を緩める原因になったり、いままで野生動物が住み着いてしまうという実害が出てしまっています。</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g2bc1fb660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9" name="Google Shape;99;g2bc1fb660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2bc1fb6601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2bc1fb6601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269ec95720e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269ec95720e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2ba3b979d6a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2ba3b979d6a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当初は伐採した竹で植木鉢をつくり、本体に温度管理や湿度管理などの機能を搭載、</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9.png"/><Relationship Id="rId4" Type="http://schemas.openxmlformats.org/officeDocument/2006/relationships/image" Target="../media/image8.png"/><Relationship Id="rId5"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6.jpg"/><Relationship Id="rId4" Type="http://schemas.openxmlformats.org/officeDocument/2006/relationships/image" Target="../media/image37.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0.jpg"/><Relationship Id="rId4" Type="http://schemas.openxmlformats.org/officeDocument/2006/relationships/image" Target="../media/image35.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6.jpg"/><Relationship Id="rId4" Type="http://schemas.openxmlformats.org/officeDocument/2006/relationships/image" Target="../media/image33.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8.xml"/><Relationship Id="rId3" Type="http://schemas.openxmlformats.org/officeDocument/2006/relationships/image" Target="../media/image21.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9.xml"/><Relationship Id="rId3"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4.jpg"/><Relationship Id="rId4" Type="http://schemas.openxmlformats.org/officeDocument/2006/relationships/image" Target="../media/image15.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0.xml"/><Relationship Id="rId3" Type="http://schemas.openxmlformats.org/officeDocument/2006/relationships/image" Target="../media/image35.jpg"/><Relationship Id="rId4" Type="http://schemas.openxmlformats.org/officeDocument/2006/relationships/image" Target="../media/image3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31.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30.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31.jpg"/><Relationship Id="rId4" Type="http://schemas.openxmlformats.org/officeDocument/2006/relationships/image" Target="../media/image30.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27.png"/><Relationship Id="rId6"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22.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5.jpg"/><Relationship Id="rId4" Type="http://schemas.openxmlformats.org/officeDocument/2006/relationships/image" Target="../media/image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1.png"/><Relationship Id="rId5" Type="http://schemas.openxmlformats.org/officeDocument/2006/relationships/image" Target="../media/image16.png"/><Relationship Id="rId6" Type="http://schemas.openxmlformats.org/officeDocument/2006/relationships/image" Target="../media/image18.png"/><Relationship Id="rId7"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b="1" lang="ja" sz="5500"/>
              <a:t>エコヒーローズ</a:t>
            </a:r>
            <a:endParaRPr b="1" sz="5500"/>
          </a:p>
        </p:txBody>
      </p:sp>
      <p:sp>
        <p:nvSpPr>
          <p:cNvPr id="55" name="Google Shape;55;p13"/>
          <p:cNvSpPr txBox="1"/>
          <p:nvPr/>
        </p:nvSpPr>
        <p:spPr>
          <a:xfrm>
            <a:off x="3834900" y="1407875"/>
            <a:ext cx="1474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300">
                <a:solidFill>
                  <a:schemeClr val="dk1"/>
                </a:solidFill>
                <a:latin typeface="Open Sans"/>
                <a:ea typeface="Open Sans"/>
                <a:cs typeface="Open Sans"/>
                <a:sym typeface="Open Sans"/>
              </a:rPr>
              <a:t>竹班４</a:t>
            </a:r>
            <a:endParaRPr b="1" sz="3300">
              <a:solidFill>
                <a:schemeClr val="dk1"/>
              </a:solidFill>
              <a:latin typeface="Open Sans"/>
              <a:ea typeface="Open Sans"/>
              <a:cs typeface="Open Sans"/>
              <a:sym typeface="Open Sans"/>
            </a:endParaRPr>
          </a:p>
        </p:txBody>
      </p:sp>
      <p:sp>
        <p:nvSpPr>
          <p:cNvPr id="56" name="Google Shape;56;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latin typeface="Open Sans SemiBold"/>
                <a:ea typeface="Open Sans SemiBold"/>
                <a:cs typeface="Open Sans SemiBold"/>
                <a:sym typeface="Open Sans SemiBold"/>
              </a:rPr>
              <a:t>当初の予定</a:t>
            </a:r>
            <a:endParaRPr>
              <a:latin typeface="Open Sans SemiBold"/>
              <a:ea typeface="Open Sans SemiBold"/>
              <a:cs typeface="Open Sans SemiBold"/>
              <a:sym typeface="Open Sans SemiBold"/>
            </a:endParaRPr>
          </a:p>
        </p:txBody>
      </p:sp>
      <p:sp>
        <p:nvSpPr>
          <p:cNvPr id="135" name="Google Shape;135;p22"/>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2400"/>
              <a:t>①</a:t>
            </a:r>
            <a:r>
              <a:rPr lang="ja" sz="2400"/>
              <a:t>森林破壊につながる竹を伐採</a:t>
            </a:r>
            <a:endParaRPr sz="2400"/>
          </a:p>
          <a:p>
            <a:pPr indent="0" lvl="0" marL="0" rtl="0" algn="l">
              <a:spcBef>
                <a:spcPts val="1200"/>
              </a:spcBef>
              <a:spcAft>
                <a:spcPts val="0"/>
              </a:spcAft>
              <a:buNone/>
            </a:pPr>
            <a:r>
              <a:rPr lang="ja" sz="2400"/>
              <a:t>②その竹を使って植木鉢を作成</a:t>
            </a:r>
            <a:endParaRPr sz="2400"/>
          </a:p>
          <a:p>
            <a:pPr indent="0" lvl="0" marL="0" rtl="0" algn="l">
              <a:spcBef>
                <a:spcPts val="1200"/>
              </a:spcBef>
              <a:spcAft>
                <a:spcPts val="0"/>
              </a:spcAft>
              <a:buNone/>
            </a:pPr>
            <a:r>
              <a:rPr lang="ja" sz="2400"/>
              <a:t>③その植木鉢を地域の人に配布し植物を育ててもらう</a:t>
            </a:r>
            <a:endParaRPr sz="2400"/>
          </a:p>
          <a:p>
            <a:pPr indent="0" lvl="0" marL="0" rtl="0" algn="l">
              <a:spcBef>
                <a:spcPts val="1200"/>
              </a:spcBef>
              <a:spcAft>
                <a:spcPts val="0"/>
              </a:spcAft>
              <a:buNone/>
            </a:pPr>
            <a:r>
              <a:rPr lang="ja" sz="2400"/>
              <a:t>④育てた植物を回収し</a:t>
            </a:r>
            <a:endParaRPr sz="2400"/>
          </a:p>
          <a:p>
            <a:pPr indent="0" lvl="0" marL="0" rtl="0" algn="l">
              <a:spcBef>
                <a:spcPts val="1200"/>
              </a:spcBef>
              <a:spcAft>
                <a:spcPts val="0"/>
              </a:spcAft>
              <a:buNone/>
            </a:pPr>
            <a:r>
              <a:rPr lang="ja" sz="2400"/>
              <a:t>⑤竹害が起きていた場所に埋める</a:t>
            </a:r>
            <a:endParaRPr sz="2400"/>
          </a:p>
          <a:p>
            <a:pPr indent="0" lvl="0" marL="0" rtl="0" algn="l">
              <a:spcBef>
                <a:spcPts val="1200"/>
              </a:spcBef>
              <a:spcAft>
                <a:spcPts val="1200"/>
              </a:spcAft>
              <a:buNone/>
            </a:pPr>
            <a:r>
              <a:rPr lang="ja" sz="2700"/>
              <a:t>➡土壌整備ができ、竹害も解決！！！！</a:t>
            </a:r>
            <a:endParaRPr sz="2700"/>
          </a:p>
        </p:txBody>
      </p:sp>
      <p:pic>
        <p:nvPicPr>
          <p:cNvPr id="136" name="Google Shape;136;p22"/>
          <p:cNvPicPr preferRelativeResize="0"/>
          <p:nvPr/>
        </p:nvPicPr>
        <p:blipFill>
          <a:blip r:embed="rId3">
            <a:alphaModFix/>
          </a:blip>
          <a:stretch>
            <a:fillRect/>
          </a:stretch>
        </p:blipFill>
        <p:spPr>
          <a:xfrm>
            <a:off x="7120571" y="2377200"/>
            <a:ext cx="2023435" cy="2475150"/>
          </a:xfrm>
          <a:prstGeom prst="rect">
            <a:avLst/>
          </a:prstGeom>
          <a:noFill/>
          <a:ln>
            <a:noFill/>
          </a:ln>
        </p:spPr>
      </p:pic>
      <p:sp>
        <p:nvSpPr>
          <p:cNvPr id="137" name="Google Shape;137;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3"/>
          <p:cNvSpPr txBox="1"/>
          <p:nvPr>
            <p:ph type="title"/>
          </p:nvPr>
        </p:nvSpPr>
        <p:spPr>
          <a:xfrm>
            <a:off x="311700" y="339500"/>
            <a:ext cx="85206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4900">
                <a:latin typeface="Open Sans SemiBold"/>
                <a:ea typeface="Open Sans SemiBold"/>
                <a:cs typeface="Open Sans SemiBold"/>
                <a:sym typeface="Open Sans SemiBold"/>
              </a:rPr>
              <a:t>懸念した点</a:t>
            </a:r>
            <a:endParaRPr sz="4900">
              <a:latin typeface="Open Sans SemiBold"/>
              <a:ea typeface="Open Sans SemiBold"/>
              <a:cs typeface="Open Sans SemiBold"/>
              <a:sym typeface="Open Sans SemiBold"/>
            </a:endParaRPr>
          </a:p>
        </p:txBody>
      </p:sp>
      <p:sp>
        <p:nvSpPr>
          <p:cNvPr id="143" name="Google Shape;143;p23"/>
          <p:cNvSpPr txBox="1"/>
          <p:nvPr>
            <p:ph idx="1" type="body"/>
          </p:nvPr>
        </p:nvSpPr>
        <p:spPr>
          <a:xfrm>
            <a:off x="1554325" y="1313125"/>
            <a:ext cx="2441100" cy="3354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ja" sz="4800">
                <a:latin typeface="Open Sans SemiBold"/>
                <a:ea typeface="Open Sans SemiBold"/>
                <a:cs typeface="Open Sans SemiBold"/>
                <a:sym typeface="Open Sans SemiBold"/>
              </a:rPr>
              <a:t>竹</a:t>
            </a:r>
            <a:r>
              <a:rPr lang="ja" sz="2400">
                <a:latin typeface="Open Sans SemiBold"/>
                <a:ea typeface="Open Sans SemiBold"/>
                <a:cs typeface="Open Sans SemiBold"/>
                <a:sym typeface="Open Sans SemiBold"/>
              </a:rPr>
              <a:t>について</a:t>
            </a:r>
            <a:r>
              <a:rPr lang="ja" sz="2400">
                <a:latin typeface="Open Sans SemiBold"/>
                <a:ea typeface="Open Sans SemiBold"/>
                <a:cs typeface="Open Sans SemiBold"/>
                <a:sym typeface="Open Sans SemiBold"/>
              </a:rPr>
              <a:t>　　　　　　　　　　　　　</a:t>
            </a:r>
            <a:endParaRPr sz="2400">
              <a:latin typeface="Open Sans SemiBold"/>
              <a:ea typeface="Open Sans SemiBold"/>
              <a:cs typeface="Open Sans SemiBold"/>
              <a:sym typeface="Open Sans SemiBold"/>
            </a:endParaRPr>
          </a:p>
        </p:txBody>
      </p:sp>
      <p:pic>
        <p:nvPicPr>
          <p:cNvPr id="144" name="Google Shape;144;p23"/>
          <p:cNvPicPr preferRelativeResize="0"/>
          <p:nvPr/>
        </p:nvPicPr>
        <p:blipFill rotWithShape="1">
          <a:blip r:embed="rId3">
            <a:alphaModFix/>
          </a:blip>
          <a:srcRect b="0" l="7630" r="-7630" t="0"/>
          <a:stretch/>
        </p:blipFill>
        <p:spPr>
          <a:xfrm>
            <a:off x="6607550" y="1313125"/>
            <a:ext cx="2224750" cy="3178200"/>
          </a:xfrm>
          <a:prstGeom prst="rect">
            <a:avLst/>
          </a:prstGeom>
          <a:noFill/>
          <a:ln>
            <a:noFill/>
          </a:ln>
        </p:spPr>
      </p:pic>
      <p:pic>
        <p:nvPicPr>
          <p:cNvPr id="145" name="Google Shape;145;p23"/>
          <p:cNvPicPr preferRelativeResize="0"/>
          <p:nvPr/>
        </p:nvPicPr>
        <p:blipFill>
          <a:blip r:embed="rId4">
            <a:alphaModFix/>
          </a:blip>
          <a:stretch>
            <a:fillRect/>
          </a:stretch>
        </p:blipFill>
        <p:spPr>
          <a:xfrm>
            <a:off x="311700" y="3144125"/>
            <a:ext cx="1675225" cy="1675225"/>
          </a:xfrm>
          <a:prstGeom prst="rect">
            <a:avLst/>
          </a:prstGeom>
          <a:noFill/>
          <a:ln>
            <a:noFill/>
          </a:ln>
        </p:spPr>
      </p:pic>
      <p:pic>
        <p:nvPicPr>
          <p:cNvPr id="146" name="Google Shape;146;p23"/>
          <p:cNvPicPr preferRelativeResize="0"/>
          <p:nvPr/>
        </p:nvPicPr>
        <p:blipFill>
          <a:blip r:embed="rId5">
            <a:alphaModFix/>
          </a:blip>
          <a:stretch>
            <a:fillRect/>
          </a:stretch>
        </p:blipFill>
        <p:spPr>
          <a:xfrm>
            <a:off x="1058600" y="2687926"/>
            <a:ext cx="2627380" cy="2131425"/>
          </a:xfrm>
          <a:prstGeom prst="rect">
            <a:avLst/>
          </a:prstGeom>
          <a:noFill/>
          <a:ln>
            <a:noFill/>
          </a:ln>
        </p:spPr>
      </p:pic>
      <p:sp>
        <p:nvSpPr>
          <p:cNvPr id="147" name="Google Shape;147;p23"/>
          <p:cNvSpPr txBox="1"/>
          <p:nvPr/>
        </p:nvSpPr>
        <p:spPr>
          <a:xfrm>
            <a:off x="3602025" y="1596550"/>
            <a:ext cx="5945700" cy="3981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ja" sz="2400">
                <a:solidFill>
                  <a:schemeClr val="dk1"/>
                </a:solidFill>
                <a:latin typeface="Open Sans SemiBold"/>
                <a:ea typeface="Open Sans SemiBold"/>
                <a:cs typeface="Open Sans SemiBold"/>
                <a:sym typeface="Open Sans SemiBold"/>
              </a:rPr>
              <a:t>→加工するのが困難</a:t>
            </a:r>
            <a:endParaRPr sz="24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0"/>
              </a:spcAft>
              <a:buClr>
                <a:schemeClr val="dk1"/>
              </a:buClr>
              <a:buSzPts val="1100"/>
              <a:buFont typeface="Arial"/>
              <a:buNone/>
            </a:pPr>
            <a:r>
              <a:rPr lang="ja" sz="2400">
                <a:solidFill>
                  <a:schemeClr val="dk1"/>
                </a:solidFill>
                <a:latin typeface="Open Sans SemiBold"/>
                <a:ea typeface="Open Sans SemiBold"/>
                <a:cs typeface="Open Sans SemiBold"/>
                <a:sym typeface="Open Sans SemiBold"/>
              </a:rPr>
              <a:t>→腐りやすい</a:t>
            </a:r>
            <a:endParaRPr sz="24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0"/>
              </a:spcAft>
              <a:buClr>
                <a:schemeClr val="dk1"/>
              </a:buClr>
              <a:buSzPts val="1100"/>
              <a:buFont typeface="Arial"/>
              <a:buNone/>
            </a:pPr>
            <a:r>
              <a:rPr lang="ja" sz="2400">
                <a:solidFill>
                  <a:schemeClr val="dk1"/>
                </a:solidFill>
                <a:latin typeface="Open Sans SemiBold"/>
                <a:ea typeface="Open Sans SemiBold"/>
                <a:cs typeface="Open Sans SemiBold"/>
                <a:sym typeface="Open Sans SemiBold"/>
              </a:rPr>
              <a:t>→需要が少ない</a:t>
            </a:r>
            <a:endParaRPr sz="24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1200"/>
              </a:spcAft>
              <a:buClr>
                <a:schemeClr val="dk1"/>
              </a:buClr>
              <a:buSzPts val="1100"/>
              <a:buFont typeface="Arial"/>
              <a:buNone/>
            </a:pPr>
            <a:r>
              <a:rPr lang="ja" sz="2400">
                <a:solidFill>
                  <a:schemeClr val="dk1"/>
                </a:solidFill>
                <a:latin typeface="Open Sans SemiBold"/>
                <a:ea typeface="Open Sans SemiBold"/>
                <a:cs typeface="Open Sans SemiBold"/>
                <a:sym typeface="Open Sans SemiBold"/>
              </a:rPr>
              <a:t>→竹の消費量が少なすぎる</a:t>
            </a:r>
            <a:endParaRPr sz="1800">
              <a:solidFill>
                <a:schemeClr val="dk1"/>
              </a:solidFill>
              <a:latin typeface="Open Sans"/>
              <a:ea typeface="Open Sans"/>
              <a:cs typeface="Open Sans"/>
              <a:sym typeface="Open Sans"/>
            </a:endParaRPr>
          </a:p>
        </p:txBody>
      </p:sp>
      <p:sp>
        <p:nvSpPr>
          <p:cNvPr id="148" name="Google Shape;148;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ja">
                <a:latin typeface="Open Sans SemiBold"/>
                <a:ea typeface="Open Sans SemiBold"/>
                <a:cs typeface="Open Sans SemiBold"/>
                <a:sym typeface="Open Sans SemiBold"/>
              </a:rPr>
              <a:t>反省を活かして！</a:t>
            </a:r>
            <a:endParaRPr>
              <a:latin typeface="Open Sans SemiBold"/>
              <a:ea typeface="Open Sans SemiBold"/>
              <a:cs typeface="Open Sans SemiBold"/>
              <a:sym typeface="Open Sans SemiBold"/>
            </a:endParaRPr>
          </a:p>
        </p:txBody>
      </p:sp>
      <p:sp>
        <p:nvSpPr>
          <p:cNvPr id="154" name="Google Shape;154;p24"/>
          <p:cNvSpPr txBox="1"/>
          <p:nvPr>
            <p:ph idx="1" type="body"/>
          </p:nvPr>
        </p:nvSpPr>
        <p:spPr>
          <a:xfrm>
            <a:off x="311700" y="1249475"/>
            <a:ext cx="8520600" cy="35058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ja" sz="2500">
                <a:latin typeface="Open Sans SemiBold"/>
                <a:ea typeface="Open Sans SemiBold"/>
                <a:cs typeface="Open Sans SemiBold"/>
                <a:sym typeface="Open Sans SemiBold"/>
              </a:rPr>
              <a:t>→竹の消費を竹チップに生かすことに！</a:t>
            </a:r>
            <a:endParaRPr sz="2500">
              <a:latin typeface="Open Sans SemiBold"/>
              <a:ea typeface="Open Sans SemiBold"/>
              <a:cs typeface="Open Sans SemiBold"/>
              <a:sym typeface="Open Sans SemiBold"/>
            </a:endParaRPr>
          </a:p>
          <a:p>
            <a:pPr indent="0" lvl="0" marL="0" rtl="0" algn="l">
              <a:spcBef>
                <a:spcPts val="1200"/>
              </a:spcBef>
              <a:spcAft>
                <a:spcPts val="0"/>
              </a:spcAft>
              <a:buNone/>
            </a:pPr>
            <a:r>
              <a:t/>
            </a:r>
            <a:endParaRPr sz="2500">
              <a:latin typeface="Open Sans SemiBold"/>
              <a:ea typeface="Open Sans SemiBold"/>
              <a:cs typeface="Open Sans SemiBold"/>
              <a:sym typeface="Open Sans SemiBold"/>
            </a:endParaRPr>
          </a:p>
          <a:p>
            <a:pPr indent="0" lvl="0" marL="0" rtl="0" algn="l">
              <a:spcBef>
                <a:spcPts val="1200"/>
              </a:spcBef>
              <a:spcAft>
                <a:spcPts val="0"/>
              </a:spcAft>
              <a:buNone/>
            </a:pPr>
            <a:r>
              <a:t/>
            </a:r>
            <a:endParaRPr sz="2500">
              <a:latin typeface="Open Sans SemiBold"/>
              <a:ea typeface="Open Sans SemiBold"/>
              <a:cs typeface="Open Sans SemiBold"/>
              <a:sym typeface="Open Sans SemiBold"/>
            </a:endParaRPr>
          </a:p>
          <a:p>
            <a:pPr indent="0" lvl="0" marL="0" rtl="0" algn="l">
              <a:spcBef>
                <a:spcPts val="1200"/>
              </a:spcBef>
              <a:spcAft>
                <a:spcPts val="0"/>
              </a:spcAft>
              <a:buNone/>
            </a:pPr>
            <a:r>
              <a:t/>
            </a:r>
            <a:endParaRPr sz="2500">
              <a:latin typeface="Open Sans SemiBold"/>
              <a:ea typeface="Open Sans SemiBold"/>
              <a:cs typeface="Open Sans SemiBold"/>
              <a:sym typeface="Open Sans SemiBold"/>
            </a:endParaRPr>
          </a:p>
          <a:p>
            <a:pPr indent="0" lvl="0" marL="0" rtl="0" algn="l">
              <a:spcBef>
                <a:spcPts val="1200"/>
              </a:spcBef>
              <a:spcAft>
                <a:spcPts val="0"/>
              </a:spcAft>
              <a:buNone/>
            </a:pPr>
            <a:r>
              <a:t/>
            </a:r>
            <a:endParaRPr sz="2500">
              <a:latin typeface="Open Sans SemiBold"/>
              <a:ea typeface="Open Sans SemiBold"/>
              <a:cs typeface="Open Sans SemiBold"/>
              <a:sym typeface="Open Sans SemiBold"/>
            </a:endParaRPr>
          </a:p>
          <a:p>
            <a:pPr indent="0" lvl="0" marL="0" rtl="0" algn="l">
              <a:spcBef>
                <a:spcPts val="1200"/>
              </a:spcBef>
              <a:spcAft>
                <a:spcPts val="1200"/>
              </a:spcAft>
              <a:buNone/>
            </a:pPr>
            <a:r>
              <a:rPr lang="ja" sz="2500">
                <a:latin typeface="Open Sans SemiBold"/>
                <a:ea typeface="Open Sans SemiBold"/>
                <a:cs typeface="Open Sans SemiBold"/>
                <a:sym typeface="Open Sans SemiBold"/>
              </a:rPr>
              <a:t>→竹チップを使用したコンポストを作ることにした！</a:t>
            </a:r>
            <a:endParaRPr sz="2500"/>
          </a:p>
        </p:txBody>
      </p:sp>
      <p:pic>
        <p:nvPicPr>
          <p:cNvPr id="155" name="Google Shape;155;p24"/>
          <p:cNvPicPr preferRelativeResize="0"/>
          <p:nvPr/>
        </p:nvPicPr>
        <p:blipFill rotWithShape="1">
          <a:blip r:embed="rId3">
            <a:alphaModFix/>
          </a:blip>
          <a:srcRect b="0" l="1300" r="-1300" t="0"/>
          <a:stretch/>
        </p:blipFill>
        <p:spPr>
          <a:xfrm>
            <a:off x="4426425" y="1915698"/>
            <a:ext cx="3740025" cy="1961001"/>
          </a:xfrm>
          <a:prstGeom prst="rect">
            <a:avLst/>
          </a:prstGeom>
          <a:noFill/>
          <a:ln>
            <a:noFill/>
          </a:ln>
        </p:spPr>
      </p:pic>
      <p:pic>
        <p:nvPicPr>
          <p:cNvPr id="156" name="Google Shape;156;p24"/>
          <p:cNvPicPr preferRelativeResize="0"/>
          <p:nvPr/>
        </p:nvPicPr>
        <p:blipFill>
          <a:blip r:embed="rId4">
            <a:alphaModFix/>
          </a:blip>
          <a:stretch>
            <a:fillRect/>
          </a:stretch>
        </p:blipFill>
        <p:spPr>
          <a:xfrm>
            <a:off x="480175" y="1915498"/>
            <a:ext cx="3740026" cy="1961375"/>
          </a:xfrm>
          <a:prstGeom prst="rect">
            <a:avLst/>
          </a:prstGeom>
          <a:noFill/>
          <a:ln>
            <a:noFill/>
          </a:ln>
        </p:spPr>
      </p:pic>
      <p:sp>
        <p:nvSpPr>
          <p:cNvPr id="157" name="Google Shape;157;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5"/>
          <p:cNvSpPr txBox="1"/>
          <p:nvPr>
            <p:ph type="title"/>
          </p:nvPr>
        </p:nvSpPr>
        <p:spPr>
          <a:xfrm>
            <a:off x="202775" y="219100"/>
            <a:ext cx="8520600" cy="83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a:t>竹チップとは</a:t>
            </a:r>
            <a:endParaRPr b="1"/>
          </a:p>
        </p:txBody>
      </p:sp>
      <p:pic>
        <p:nvPicPr>
          <p:cNvPr id="163" name="Google Shape;163;p25"/>
          <p:cNvPicPr preferRelativeResize="0"/>
          <p:nvPr/>
        </p:nvPicPr>
        <p:blipFill>
          <a:blip r:embed="rId3">
            <a:alphaModFix/>
          </a:blip>
          <a:stretch>
            <a:fillRect/>
          </a:stretch>
        </p:blipFill>
        <p:spPr>
          <a:xfrm>
            <a:off x="202775" y="1050400"/>
            <a:ext cx="3367425" cy="2834450"/>
          </a:xfrm>
          <a:prstGeom prst="rect">
            <a:avLst/>
          </a:prstGeom>
          <a:noFill/>
          <a:ln>
            <a:noFill/>
          </a:ln>
        </p:spPr>
      </p:pic>
      <p:sp>
        <p:nvSpPr>
          <p:cNvPr id="164" name="Google Shape;164;p25"/>
          <p:cNvSpPr/>
          <p:nvPr/>
        </p:nvSpPr>
        <p:spPr>
          <a:xfrm>
            <a:off x="3835075" y="2281350"/>
            <a:ext cx="944100" cy="580800"/>
          </a:xfrm>
          <a:prstGeom prst="right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pic>
        <p:nvPicPr>
          <p:cNvPr id="165" name="Google Shape;165;p25"/>
          <p:cNvPicPr preferRelativeResize="0"/>
          <p:nvPr/>
        </p:nvPicPr>
        <p:blipFill>
          <a:blip r:embed="rId4">
            <a:alphaModFix/>
          </a:blip>
          <a:stretch>
            <a:fillRect/>
          </a:stretch>
        </p:blipFill>
        <p:spPr>
          <a:xfrm>
            <a:off x="5044050" y="1044125"/>
            <a:ext cx="3795148" cy="2847003"/>
          </a:xfrm>
          <a:prstGeom prst="rect">
            <a:avLst/>
          </a:prstGeom>
          <a:noFill/>
          <a:ln>
            <a:noFill/>
          </a:ln>
        </p:spPr>
      </p:pic>
      <p:sp>
        <p:nvSpPr>
          <p:cNvPr id="166" name="Google Shape;166;p25"/>
          <p:cNvSpPr txBox="1"/>
          <p:nvPr/>
        </p:nvSpPr>
        <p:spPr>
          <a:xfrm>
            <a:off x="202775" y="4030075"/>
            <a:ext cx="42387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300">
                <a:solidFill>
                  <a:schemeClr val="dk1"/>
                </a:solidFill>
                <a:latin typeface="Open Sans"/>
                <a:ea typeface="Open Sans"/>
                <a:cs typeface="Open Sans"/>
                <a:sym typeface="Open Sans"/>
              </a:rPr>
              <a:t>竹害になっている竹を砕く</a:t>
            </a:r>
            <a:endParaRPr b="1" sz="2300">
              <a:solidFill>
                <a:schemeClr val="dk1"/>
              </a:solidFill>
              <a:latin typeface="Open Sans"/>
              <a:ea typeface="Open Sans"/>
              <a:cs typeface="Open Sans"/>
              <a:sym typeface="Open Sans"/>
            </a:endParaRPr>
          </a:p>
        </p:txBody>
      </p:sp>
      <p:sp>
        <p:nvSpPr>
          <p:cNvPr id="167" name="Google Shape;167;p25"/>
          <p:cNvSpPr txBox="1"/>
          <p:nvPr/>
        </p:nvSpPr>
        <p:spPr>
          <a:xfrm>
            <a:off x="5549775" y="4030075"/>
            <a:ext cx="27837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300">
                <a:solidFill>
                  <a:schemeClr val="dk1"/>
                </a:solidFill>
                <a:latin typeface="Open Sans"/>
                <a:ea typeface="Open Sans"/>
                <a:cs typeface="Open Sans"/>
                <a:sym typeface="Open Sans"/>
              </a:rPr>
              <a:t>生物を入れた時に</a:t>
            </a:r>
            <a:endParaRPr b="1" sz="23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300">
                <a:solidFill>
                  <a:schemeClr val="dk1"/>
                </a:solidFill>
                <a:latin typeface="Open Sans"/>
                <a:ea typeface="Open Sans"/>
                <a:cs typeface="Open Sans"/>
                <a:sym typeface="Open Sans"/>
              </a:rPr>
              <a:t>微生物が働き分解</a:t>
            </a:r>
            <a:endParaRPr b="1" sz="2300">
              <a:solidFill>
                <a:schemeClr val="dk1"/>
              </a:solidFill>
              <a:latin typeface="Open Sans"/>
              <a:ea typeface="Open Sans"/>
              <a:cs typeface="Open Sans"/>
              <a:sym typeface="Open Sans"/>
            </a:endParaRPr>
          </a:p>
        </p:txBody>
      </p:sp>
      <p:sp>
        <p:nvSpPr>
          <p:cNvPr id="168" name="Google Shape;168;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a:t>コンポストとは</a:t>
            </a:r>
            <a:endParaRPr b="1"/>
          </a:p>
        </p:txBody>
      </p:sp>
      <p:pic>
        <p:nvPicPr>
          <p:cNvPr id="174" name="Google Shape;174;p26"/>
          <p:cNvPicPr preferRelativeResize="0"/>
          <p:nvPr/>
        </p:nvPicPr>
        <p:blipFill>
          <a:blip r:embed="rId3">
            <a:alphaModFix/>
          </a:blip>
          <a:stretch>
            <a:fillRect/>
          </a:stretch>
        </p:blipFill>
        <p:spPr>
          <a:xfrm>
            <a:off x="311700" y="1360150"/>
            <a:ext cx="3829300" cy="2868275"/>
          </a:xfrm>
          <a:prstGeom prst="rect">
            <a:avLst/>
          </a:prstGeom>
          <a:noFill/>
          <a:ln>
            <a:noFill/>
          </a:ln>
        </p:spPr>
      </p:pic>
      <p:pic>
        <p:nvPicPr>
          <p:cNvPr id="175" name="Google Shape;175;p26"/>
          <p:cNvPicPr preferRelativeResize="0"/>
          <p:nvPr/>
        </p:nvPicPr>
        <p:blipFill>
          <a:blip r:embed="rId4">
            <a:alphaModFix/>
          </a:blip>
          <a:stretch>
            <a:fillRect/>
          </a:stretch>
        </p:blipFill>
        <p:spPr>
          <a:xfrm>
            <a:off x="4813800" y="1360150"/>
            <a:ext cx="3742575" cy="2868275"/>
          </a:xfrm>
          <a:prstGeom prst="rect">
            <a:avLst/>
          </a:prstGeom>
          <a:noFill/>
          <a:ln>
            <a:noFill/>
          </a:ln>
        </p:spPr>
      </p:pic>
      <p:sp>
        <p:nvSpPr>
          <p:cNvPr id="176" name="Google Shape;176;p26"/>
          <p:cNvSpPr txBox="1"/>
          <p:nvPr/>
        </p:nvSpPr>
        <p:spPr>
          <a:xfrm>
            <a:off x="523800" y="4441350"/>
            <a:ext cx="80964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300">
                <a:solidFill>
                  <a:schemeClr val="dk1"/>
                </a:solidFill>
                <a:latin typeface="Open Sans"/>
                <a:ea typeface="Open Sans"/>
                <a:cs typeface="Open Sans"/>
                <a:sym typeface="Open Sans"/>
              </a:rPr>
              <a:t>家庭などで出た生ゴミを微生物によって分解してらう。</a:t>
            </a:r>
            <a:endParaRPr b="1" sz="2300">
              <a:solidFill>
                <a:schemeClr val="dk1"/>
              </a:solidFill>
              <a:latin typeface="Open Sans"/>
              <a:ea typeface="Open Sans"/>
              <a:cs typeface="Open Sans"/>
              <a:sym typeface="Open Sans"/>
            </a:endParaRPr>
          </a:p>
        </p:txBody>
      </p:sp>
      <p:sp>
        <p:nvSpPr>
          <p:cNvPr id="177" name="Google Shape;177;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a:t>協力してくださった方々</a:t>
            </a:r>
            <a:endParaRPr b="1"/>
          </a:p>
        </p:txBody>
      </p:sp>
      <p:sp>
        <p:nvSpPr>
          <p:cNvPr id="183" name="Google Shape;183;p27"/>
          <p:cNvSpPr txBox="1"/>
          <p:nvPr>
            <p:ph idx="1" type="body"/>
          </p:nvPr>
        </p:nvSpPr>
        <p:spPr>
          <a:xfrm>
            <a:off x="311700" y="1279025"/>
            <a:ext cx="2620800" cy="33003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ja"/>
              <a:t>地球の楽校の代表理事</a:t>
            </a:r>
            <a:r>
              <a:rPr b="1" lang="ja" sz="2000"/>
              <a:t>長谷川</a:t>
            </a:r>
            <a:r>
              <a:rPr b="1" lang="ja" sz="2000"/>
              <a:t>孝一</a:t>
            </a:r>
            <a:r>
              <a:rPr lang="ja"/>
              <a:t>さん</a:t>
            </a:r>
            <a:endParaRPr sz="6000"/>
          </a:p>
        </p:txBody>
      </p:sp>
      <p:sp>
        <p:nvSpPr>
          <p:cNvPr id="184" name="Google Shape;184;p27"/>
          <p:cNvSpPr txBox="1"/>
          <p:nvPr/>
        </p:nvSpPr>
        <p:spPr>
          <a:xfrm>
            <a:off x="3288925" y="1233350"/>
            <a:ext cx="26769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Open Sans"/>
              <a:ea typeface="Open Sans"/>
              <a:cs typeface="Open Sans"/>
              <a:sym typeface="Open Sans"/>
            </a:endParaRPr>
          </a:p>
        </p:txBody>
      </p:sp>
      <p:sp>
        <p:nvSpPr>
          <p:cNvPr id="185" name="Google Shape;185;p27"/>
          <p:cNvSpPr txBox="1"/>
          <p:nvPr/>
        </p:nvSpPr>
        <p:spPr>
          <a:xfrm>
            <a:off x="3115325" y="1279025"/>
            <a:ext cx="55638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1800">
                <a:solidFill>
                  <a:schemeClr val="dk1"/>
                </a:solidFill>
                <a:latin typeface="Open Sans"/>
                <a:ea typeface="Open Sans"/>
                <a:cs typeface="Open Sans"/>
                <a:sym typeface="Open Sans"/>
              </a:rPr>
              <a:t>キエーロの開発者</a:t>
            </a:r>
            <a:endParaRPr sz="18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000">
                <a:solidFill>
                  <a:schemeClr val="dk1"/>
                </a:solidFill>
                <a:latin typeface="Open Sans"/>
                <a:ea typeface="Open Sans"/>
                <a:cs typeface="Open Sans"/>
                <a:sym typeface="Open Sans"/>
              </a:rPr>
              <a:t>松本信夫</a:t>
            </a:r>
            <a:r>
              <a:rPr lang="ja" sz="1800">
                <a:solidFill>
                  <a:schemeClr val="dk1"/>
                </a:solidFill>
                <a:latin typeface="Open Sans"/>
                <a:ea typeface="Open Sans"/>
                <a:cs typeface="Open Sans"/>
                <a:sym typeface="Open Sans"/>
              </a:rPr>
              <a:t>さん</a:t>
            </a:r>
            <a:endParaRPr sz="1800">
              <a:solidFill>
                <a:schemeClr val="dk1"/>
              </a:solidFill>
              <a:latin typeface="Open Sans"/>
              <a:ea typeface="Open Sans"/>
              <a:cs typeface="Open Sans"/>
              <a:sym typeface="Open Sans"/>
            </a:endParaRPr>
          </a:p>
        </p:txBody>
      </p:sp>
      <p:sp>
        <p:nvSpPr>
          <p:cNvPr id="186" name="Google Shape;186;p27"/>
          <p:cNvSpPr txBox="1"/>
          <p:nvPr/>
        </p:nvSpPr>
        <p:spPr>
          <a:xfrm>
            <a:off x="4394375" y="4284725"/>
            <a:ext cx="52623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1800">
                <a:solidFill>
                  <a:schemeClr val="dk1"/>
                </a:solidFill>
                <a:latin typeface="Open Sans"/>
                <a:ea typeface="Open Sans"/>
                <a:cs typeface="Open Sans"/>
                <a:sym typeface="Open Sans"/>
              </a:rPr>
              <a:t>に</a:t>
            </a:r>
            <a:r>
              <a:rPr b="1" lang="ja" sz="2200">
                <a:solidFill>
                  <a:schemeClr val="dk1"/>
                </a:solidFill>
                <a:latin typeface="Open Sans"/>
                <a:ea typeface="Open Sans"/>
                <a:cs typeface="Open Sans"/>
                <a:sym typeface="Open Sans"/>
              </a:rPr>
              <a:t>インタビューをしました</a:t>
            </a:r>
            <a:endParaRPr b="1" sz="2200">
              <a:solidFill>
                <a:schemeClr val="dk1"/>
              </a:solidFill>
              <a:latin typeface="Open Sans"/>
              <a:ea typeface="Open Sans"/>
              <a:cs typeface="Open Sans"/>
              <a:sym typeface="Open Sans"/>
            </a:endParaRPr>
          </a:p>
        </p:txBody>
      </p:sp>
      <p:sp>
        <p:nvSpPr>
          <p:cNvPr id="187" name="Google Shape;187;p27"/>
          <p:cNvSpPr txBox="1"/>
          <p:nvPr/>
        </p:nvSpPr>
        <p:spPr>
          <a:xfrm>
            <a:off x="5764750" y="1297300"/>
            <a:ext cx="33984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1800">
                <a:solidFill>
                  <a:schemeClr val="dk1"/>
                </a:solidFill>
                <a:latin typeface="Open Sans"/>
                <a:ea typeface="Open Sans"/>
                <a:cs typeface="Open Sans"/>
                <a:sym typeface="Open Sans"/>
              </a:rPr>
              <a:t>竹部で活動をしている</a:t>
            </a:r>
            <a:endParaRPr sz="18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000">
                <a:solidFill>
                  <a:schemeClr val="dk1"/>
                </a:solidFill>
                <a:latin typeface="Open Sans"/>
                <a:ea typeface="Open Sans"/>
                <a:cs typeface="Open Sans"/>
                <a:sym typeface="Open Sans"/>
              </a:rPr>
              <a:t>平野</a:t>
            </a:r>
            <a:r>
              <a:rPr lang="ja" sz="1800">
                <a:solidFill>
                  <a:schemeClr val="dk1"/>
                </a:solidFill>
                <a:latin typeface="Open Sans"/>
                <a:ea typeface="Open Sans"/>
                <a:cs typeface="Open Sans"/>
                <a:sym typeface="Open Sans"/>
              </a:rPr>
              <a:t>さん</a:t>
            </a:r>
            <a:endParaRPr sz="1800">
              <a:solidFill>
                <a:schemeClr val="dk1"/>
              </a:solidFill>
              <a:latin typeface="Open Sans"/>
              <a:ea typeface="Open Sans"/>
              <a:cs typeface="Open Sans"/>
              <a:sym typeface="Open Sans"/>
            </a:endParaRPr>
          </a:p>
        </p:txBody>
      </p:sp>
      <p:sp>
        <p:nvSpPr>
          <p:cNvPr id="188" name="Google Shape;188;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a:t>なぜ竹チップにこだわるのか</a:t>
            </a:r>
            <a:endParaRPr b="1"/>
          </a:p>
        </p:txBody>
      </p:sp>
      <p:sp>
        <p:nvSpPr>
          <p:cNvPr id="194" name="Google Shape;194;p28"/>
          <p:cNvSpPr txBox="1"/>
          <p:nvPr>
            <p:ph idx="1" type="body"/>
          </p:nvPr>
        </p:nvSpPr>
        <p:spPr>
          <a:xfrm>
            <a:off x="311700" y="1059750"/>
            <a:ext cx="8520600" cy="3818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a:t>土の</a:t>
            </a:r>
            <a:r>
              <a:rPr b="1" lang="ja"/>
              <a:t>コンポストとの違い</a:t>
            </a:r>
            <a:endParaRPr b="1"/>
          </a:p>
          <a:p>
            <a:pPr indent="0" lvl="0" marL="0" rtl="0" algn="l">
              <a:spcBef>
                <a:spcPts val="1200"/>
              </a:spcBef>
              <a:spcAft>
                <a:spcPts val="0"/>
              </a:spcAft>
              <a:buNone/>
            </a:pPr>
            <a:r>
              <a:rPr b="1" lang="ja"/>
              <a:t>メリット</a:t>
            </a:r>
            <a:endParaRPr b="1"/>
          </a:p>
          <a:p>
            <a:pPr indent="0" lvl="0" marL="0" rtl="0" algn="l">
              <a:spcBef>
                <a:spcPts val="1200"/>
              </a:spcBef>
              <a:spcAft>
                <a:spcPts val="0"/>
              </a:spcAft>
              <a:buNone/>
            </a:pPr>
            <a:r>
              <a:rPr b="1" lang="ja"/>
              <a:t>・臭いがあまりしない</a:t>
            </a:r>
            <a:endParaRPr b="1"/>
          </a:p>
          <a:p>
            <a:pPr indent="0" lvl="0" marL="0" rtl="0" algn="l">
              <a:spcBef>
                <a:spcPts val="1200"/>
              </a:spcBef>
              <a:spcAft>
                <a:spcPts val="0"/>
              </a:spcAft>
              <a:buNone/>
            </a:pPr>
            <a:r>
              <a:rPr b="1" lang="ja"/>
              <a:t>・虫が沸きにくい</a:t>
            </a:r>
            <a:endParaRPr b="1"/>
          </a:p>
          <a:p>
            <a:pPr indent="0" lvl="0" marL="0" rtl="0" algn="l">
              <a:spcBef>
                <a:spcPts val="1200"/>
              </a:spcBef>
              <a:spcAft>
                <a:spcPts val="0"/>
              </a:spcAft>
              <a:buNone/>
            </a:pPr>
            <a:r>
              <a:rPr b="1" lang="ja"/>
              <a:t>・混ぜやすい</a:t>
            </a:r>
            <a:endParaRPr b="1"/>
          </a:p>
          <a:p>
            <a:pPr indent="0" lvl="0" marL="0" rtl="0" algn="l">
              <a:spcBef>
                <a:spcPts val="1200"/>
              </a:spcBef>
              <a:spcAft>
                <a:spcPts val="0"/>
              </a:spcAft>
              <a:buNone/>
            </a:pPr>
            <a:r>
              <a:rPr b="1" lang="ja"/>
              <a:t>・可燃ゴミとして処理できる</a:t>
            </a:r>
            <a:endParaRPr b="1"/>
          </a:p>
          <a:p>
            <a:pPr indent="0" lvl="0" marL="0" rtl="0" algn="l">
              <a:spcBef>
                <a:spcPts val="1200"/>
              </a:spcBef>
              <a:spcAft>
                <a:spcPts val="0"/>
              </a:spcAft>
              <a:buNone/>
            </a:pPr>
            <a:r>
              <a:rPr b="1" lang="ja"/>
              <a:t>デメリット</a:t>
            </a:r>
            <a:endParaRPr b="1"/>
          </a:p>
          <a:p>
            <a:pPr indent="0" lvl="0" marL="0" rtl="0" algn="l">
              <a:spcBef>
                <a:spcPts val="1200"/>
              </a:spcBef>
              <a:spcAft>
                <a:spcPts val="1200"/>
              </a:spcAft>
              <a:buNone/>
            </a:pPr>
            <a:r>
              <a:rPr b="1" lang="ja"/>
              <a:t>・竹チップの費用がかかる</a:t>
            </a:r>
            <a:endParaRPr b="1"/>
          </a:p>
        </p:txBody>
      </p:sp>
      <p:sp>
        <p:nvSpPr>
          <p:cNvPr id="195" name="Google Shape;195;p28"/>
          <p:cNvSpPr txBox="1"/>
          <p:nvPr/>
        </p:nvSpPr>
        <p:spPr>
          <a:xfrm>
            <a:off x="2756000" y="974450"/>
            <a:ext cx="5669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1"/>
              </a:solidFill>
              <a:latin typeface="Open Sans"/>
              <a:ea typeface="Open Sans"/>
              <a:cs typeface="Open Sans"/>
              <a:sym typeface="Open Sans"/>
            </a:endParaRPr>
          </a:p>
        </p:txBody>
      </p:sp>
      <p:pic>
        <p:nvPicPr>
          <p:cNvPr id="196" name="Google Shape;196;p28"/>
          <p:cNvPicPr preferRelativeResize="0"/>
          <p:nvPr/>
        </p:nvPicPr>
        <p:blipFill rotWithShape="1">
          <a:blip r:embed="rId3">
            <a:alphaModFix/>
          </a:blip>
          <a:srcRect b="16657" l="0" r="0" t="19887"/>
          <a:stretch/>
        </p:blipFill>
        <p:spPr>
          <a:xfrm>
            <a:off x="3446750" y="1352100"/>
            <a:ext cx="2473350" cy="2092148"/>
          </a:xfrm>
          <a:prstGeom prst="rect">
            <a:avLst/>
          </a:prstGeom>
          <a:noFill/>
          <a:ln>
            <a:noFill/>
          </a:ln>
        </p:spPr>
      </p:pic>
      <p:pic>
        <p:nvPicPr>
          <p:cNvPr id="197" name="Google Shape;197;p28"/>
          <p:cNvPicPr preferRelativeResize="0"/>
          <p:nvPr/>
        </p:nvPicPr>
        <p:blipFill>
          <a:blip r:embed="rId4">
            <a:alphaModFix/>
          </a:blip>
          <a:stretch>
            <a:fillRect/>
          </a:stretch>
        </p:blipFill>
        <p:spPr>
          <a:xfrm>
            <a:off x="6062875" y="2156075"/>
            <a:ext cx="2971525" cy="2229149"/>
          </a:xfrm>
          <a:prstGeom prst="rect">
            <a:avLst/>
          </a:prstGeom>
          <a:noFill/>
          <a:ln>
            <a:noFill/>
          </a:ln>
        </p:spPr>
      </p:pic>
      <p:sp>
        <p:nvSpPr>
          <p:cNvPr id="198" name="Google Shape;198;p28"/>
          <p:cNvSpPr txBox="1"/>
          <p:nvPr/>
        </p:nvSpPr>
        <p:spPr>
          <a:xfrm>
            <a:off x="4019775" y="3489900"/>
            <a:ext cx="5143500" cy="523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2200">
                <a:solidFill>
                  <a:schemeClr val="dk1"/>
                </a:solidFill>
                <a:latin typeface="Open Sans"/>
                <a:ea typeface="Open Sans"/>
                <a:cs typeface="Open Sans"/>
                <a:sym typeface="Open Sans"/>
              </a:rPr>
              <a:t>↑ 土</a:t>
            </a:r>
            <a:endParaRPr sz="2200">
              <a:solidFill>
                <a:schemeClr val="dk1"/>
              </a:solidFill>
              <a:latin typeface="Open Sans"/>
              <a:ea typeface="Open Sans"/>
              <a:cs typeface="Open Sans"/>
              <a:sym typeface="Open Sans"/>
            </a:endParaRPr>
          </a:p>
        </p:txBody>
      </p:sp>
      <p:sp>
        <p:nvSpPr>
          <p:cNvPr id="199" name="Google Shape;199;p28"/>
          <p:cNvSpPr txBox="1"/>
          <p:nvPr/>
        </p:nvSpPr>
        <p:spPr>
          <a:xfrm>
            <a:off x="6486475" y="1699275"/>
            <a:ext cx="26769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2000">
                <a:solidFill>
                  <a:schemeClr val="dk1"/>
                </a:solidFill>
                <a:latin typeface="Open Sans"/>
                <a:ea typeface="Open Sans"/>
                <a:cs typeface="Open Sans"/>
                <a:sym typeface="Open Sans"/>
              </a:rPr>
              <a:t>↓ 竹チップ</a:t>
            </a:r>
            <a:endParaRPr sz="2000">
              <a:solidFill>
                <a:schemeClr val="dk1"/>
              </a:solidFill>
              <a:latin typeface="Open Sans"/>
              <a:ea typeface="Open Sans"/>
              <a:cs typeface="Open Sans"/>
              <a:sym typeface="Open Sans"/>
            </a:endParaRPr>
          </a:p>
        </p:txBody>
      </p:sp>
      <p:sp>
        <p:nvSpPr>
          <p:cNvPr id="200" name="Google Shape;200;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29"/>
          <p:cNvSpPr txBox="1"/>
          <p:nvPr>
            <p:ph type="title"/>
          </p:nvPr>
        </p:nvSpPr>
        <p:spPr>
          <a:xfrm>
            <a:off x="1106400" y="2156100"/>
            <a:ext cx="69312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5700"/>
              <a:t>コンポストのやり方</a:t>
            </a:r>
            <a:endParaRPr b="1" sz="5700"/>
          </a:p>
        </p:txBody>
      </p:sp>
      <p:sp>
        <p:nvSpPr>
          <p:cNvPr id="206" name="Google Shape;206;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30"/>
          <p:cNvPicPr preferRelativeResize="0"/>
          <p:nvPr/>
        </p:nvPicPr>
        <p:blipFill>
          <a:blip r:embed="rId3">
            <a:alphaModFix/>
          </a:blip>
          <a:stretch>
            <a:fillRect/>
          </a:stretch>
        </p:blipFill>
        <p:spPr>
          <a:xfrm>
            <a:off x="152400" y="152400"/>
            <a:ext cx="3629844" cy="4838700"/>
          </a:xfrm>
          <a:prstGeom prst="rect">
            <a:avLst/>
          </a:prstGeom>
          <a:noFill/>
          <a:ln>
            <a:noFill/>
          </a:ln>
        </p:spPr>
      </p:pic>
      <p:sp>
        <p:nvSpPr>
          <p:cNvPr id="212" name="Google Shape;212;p30"/>
          <p:cNvSpPr txBox="1"/>
          <p:nvPr/>
        </p:nvSpPr>
        <p:spPr>
          <a:xfrm>
            <a:off x="4572000" y="2310150"/>
            <a:ext cx="3993900" cy="631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900">
                <a:solidFill>
                  <a:schemeClr val="dk1"/>
                </a:solidFill>
                <a:latin typeface="Open Sans"/>
                <a:ea typeface="Open Sans"/>
                <a:cs typeface="Open Sans"/>
                <a:sym typeface="Open Sans"/>
              </a:rPr>
              <a:t>①生ゴミや油を投入</a:t>
            </a:r>
            <a:endParaRPr b="1" sz="2900">
              <a:solidFill>
                <a:schemeClr val="dk1"/>
              </a:solidFill>
              <a:latin typeface="Open Sans"/>
              <a:ea typeface="Open Sans"/>
              <a:cs typeface="Open Sans"/>
              <a:sym typeface="Open Sans"/>
            </a:endParaRPr>
          </a:p>
        </p:txBody>
      </p:sp>
      <p:sp>
        <p:nvSpPr>
          <p:cNvPr id="213" name="Google Shape;213;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7" name="Shape 217"/>
        <p:cNvGrpSpPr/>
        <p:nvPr/>
      </p:nvGrpSpPr>
      <p:grpSpPr>
        <a:xfrm>
          <a:off x="0" y="0"/>
          <a:ext cx="0" cy="0"/>
          <a:chOff x="0" y="0"/>
          <a:chExt cx="0" cy="0"/>
        </a:xfrm>
      </p:grpSpPr>
      <p:pic>
        <p:nvPicPr>
          <p:cNvPr id="218" name="Google Shape;218;p31"/>
          <p:cNvPicPr preferRelativeResize="0"/>
          <p:nvPr/>
        </p:nvPicPr>
        <p:blipFill>
          <a:blip r:embed="rId3">
            <a:alphaModFix/>
          </a:blip>
          <a:stretch>
            <a:fillRect/>
          </a:stretch>
        </p:blipFill>
        <p:spPr>
          <a:xfrm>
            <a:off x="152400" y="152400"/>
            <a:ext cx="3629844" cy="4838700"/>
          </a:xfrm>
          <a:prstGeom prst="rect">
            <a:avLst/>
          </a:prstGeom>
          <a:noFill/>
          <a:ln>
            <a:noFill/>
          </a:ln>
        </p:spPr>
      </p:pic>
      <p:sp>
        <p:nvSpPr>
          <p:cNvPr id="219" name="Google Shape;219;p31"/>
          <p:cNvSpPr txBox="1"/>
          <p:nvPr/>
        </p:nvSpPr>
        <p:spPr>
          <a:xfrm>
            <a:off x="4090600" y="2110050"/>
            <a:ext cx="4731900" cy="892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300">
                <a:solidFill>
                  <a:schemeClr val="dk1"/>
                </a:solidFill>
                <a:latin typeface="Open Sans"/>
                <a:ea typeface="Open Sans"/>
                <a:cs typeface="Open Sans"/>
                <a:sym typeface="Open Sans"/>
              </a:rPr>
              <a:t>②生ゴミや油を混ぜる</a:t>
            </a:r>
            <a:endParaRPr b="1" sz="23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300">
                <a:solidFill>
                  <a:schemeClr val="dk1"/>
                </a:solidFill>
                <a:latin typeface="Open Sans"/>
                <a:ea typeface="Open Sans"/>
                <a:cs typeface="Open Sans"/>
                <a:sym typeface="Open Sans"/>
              </a:rPr>
              <a:t>（ミキサーにかけるとなお良い）</a:t>
            </a:r>
            <a:endParaRPr b="1" sz="2300">
              <a:solidFill>
                <a:schemeClr val="dk1"/>
              </a:solidFill>
              <a:latin typeface="Open Sans"/>
              <a:ea typeface="Open Sans"/>
              <a:cs typeface="Open Sans"/>
              <a:sym typeface="Open Sans"/>
            </a:endParaRPr>
          </a:p>
        </p:txBody>
      </p:sp>
      <p:sp>
        <p:nvSpPr>
          <p:cNvPr id="220" name="Google Shape;220;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2156100"/>
            <a:ext cx="8520600" cy="831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ja">
                <a:latin typeface="Impact"/>
                <a:ea typeface="Impact"/>
                <a:cs typeface="Impact"/>
                <a:sym typeface="Impact"/>
              </a:rPr>
              <a:t>鎌倉の森林破壊を止める</a:t>
            </a:r>
            <a:endParaRPr b="1">
              <a:latin typeface="Impact"/>
              <a:ea typeface="Impact"/>
              <a:cs typeface="Impact"/>
              <a:sym typeface="Impact"/>
            </a:endParaRPr>
          </a:p>
        </p:txBody>
      </p:sp>
      <p:pic>
        <p:nvPicPr>
          <p:cNvPr id="62" name="Google Shape;62;p14"/>
          <p:cNvPicPr preferRelativeResize="0"/>
          <p:nvPr/>
        </p:nvPicPr>
        <p:blipFill>
          <a:blip r:embed="rId3">
            <a:alphaModFix/>
          </a:blip>
          <a:stretch>
            <a:fillRect/>
          </a:stretch>
        </p:blipFill>
        <p:spPr>
          <a:xfrm>
            <a:off x="116100" y="395200"/>
            <a:ext cx="1591475" cy="1591475"/>
          </a:xfrm>
          <a:prstGeom prst="rect">
            <a:avLst/>
          </a:prstGeom>
          <a:noFill/>
          <a:ln>
            <a:noFill/>
          </a:ln>
        </p:spPr>
      </p:pic>
      <p:pic>
        <p:nvPicPr>
          <p:cNvPr id="63" name="Google Shape;63;p14"/>
          <p:cNvPicPr preferRelativeResize="0"/>
          <p:nvPr/>
        </p:nvPicPr>
        <p:blipFill>
          <a:blip r:embed="rId4">
            <a:alphaModFix/>
          </a:blip>
          <a:stretch>
            <a:fillRect/>
          </a:stretch>
        </p:blipFill>
        <p:spPr>
          <a:xfrm>
            <a:off x="6973725" y="3064875"/>
            <a:ext cx="1947275" cy="1947275"/>
          </a:xfrm>
          <a:prstGeom prst="rect">
            <a:avLst/>
          </a:prstGeom>
          <a:noFill/>
          <a:ln>
            <a:noFill/>
          </a:ln>
        </p:spPr>
      </p:pic>
      <p:sp>
        <p:nvSpPr>
          <p:cNvPr id="64" name="Google Shape;64;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4" name="Shape 224"/>
        <p:cNvGrpSpPr/>
        <p:nvPr/>
      </p:nvGrpSpPr>
      <p:grpSpPr>
        <a:xfrm>
          <a:off x="0" y="0"/>
          <a:ext cx="0" cy="0"/>
          <a:chOff x="0" y="0"/>
          <a:chExt cx="0" cy="0"/>
        </a:xfrm>
      </p:grpSpPr>
      <p:pic>
        <p:nvPicPr>
          <p:cNvPr id="225" name="Google Shape;225;p32"/>
          <p:cNvPicPr preferRelativeResize="0"/>
          <p:nvPr/>
        </p:nvPicPr>
        <p:blipFill>
          <a:blip r:embed="rId3">
            <a:alphaModFix/>
          </a:blip>
          <a:stretch>
            <a:fillRect/>
          </a:stretch>
        </p:blipFill>
        <p:spPr>
          <a:xfrm>
            <a:off x="0" y="0"/>
            <a:ext cx="4572000" cy="4092411"/>
          </a:xfrm>
          <a:prstGeom prst="rect">
            <a:avLst/>
          </a:prstGeom>
          <a:noFill/>
          <a:ln>
            <a:noFill/>
          </a:ln>
        </p:spPr>
      </p:pic>
      <p:sp>
        <p:nvSpPr>
          <p:cNvPr id="226" name="Google Shape;226;p32"/>
          <p:cNvSpPr txBox="1"/>
          <p:nvPr/>
        </p:nvSpPr>
        <p:spPr>
          <a:xfrm>
            <a:off x="1086450" y="4344750"/>
            <a:ext cx="6971100" cy="507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100">
                <a:solidFill>
                  <a:schemeClr val="dk1"/>
                </a:solidFill>
                <a:latin typeface="Open Sans"/>
                <a:ea typeface="Open Sans"/>
                <a:cs typeface="Open Sans"/>
                <a:sym typeface="Open Sans"/>
              </a:rPr>
              <a:t>③竹チップのはいったコンポストに入れてかき混ぜる</a:t>
            </a:r>
            <a:endParaRPr b="1" sz="2100">
              <a:solidFill>
                <a:schemeClr val="dk1"/>
              </a:solidFill>
              <a:latin typeface="Open Sans"/>
              <a:ea typeface="Open Sans"/>
              <a:cs typeface="Open Sans"/>
              <a:sym typeface="Open Sans"/>
            </a:endParaRPr>
          </a:p>
        </p:txBody>
      </p:sp>
      <p:pic>
        <p:nvPicPr>
          <p:cNvPr id="227" name="Google Shape;227;p32"/>
          <p:cNvPicPr preferRelativeResize="0"/>
          <p:nvPr/>
        </p:nvPicPr>
        <p:blipFill rotWithShape="1">
          <a:blip r:embed="rId4">
            <a:alphaModFix/>
          </a:blip>
          <a:srcRect b="0" l="0" r="16191" t="0"/>
          <a:stretch/>
        </p:blipFill>
        <p:spPr>
          <a:xfrm>
            <a:off x="4572000" y="0"/>
            <a:ext cx="4572002" cy="4092401"/>
          </a:xfrm>
          <a:prstGeom prst="rect">
            <a:avLst/>
          </a:prstGeom>
          <a:noFill/>
          <a:ln>
            <a:noFill/>
          </a:ln>
        </p:spPr>
      </p:pic>
      <p:sp>
        <p:nvSpPr>
          <p:cNvPr id="228" name="Google Shape;228;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pic>
        <p:nvPicPr>
          <p:cNvPr id="233" name="Google Shape;233;p33"/>
          <p:cNvPicPr preferRelativeResize="0"/>
          <p:nvPr/>
        </p:nvPicPr>
        <p:blipFill>
          <a:blip r:embed="rId3">
            <a:alphaModFix/>
          </a:blip>
          <a:stretch>
            <a:fillRect/>
          </a:stretch>
        </p:blipFill>
        <p:spPr>
          <a:xfrm>
            <a:off x="152400" y="152400"/>
            <a:ext cx="3986601" cy="4838700"/>
          </a:xfrm>
          <a:prstGeom prst="rect">
            <a:avLst/>
          </a:prstGeom>
          <a:noFill/>
          <a:ln>
            <a:noFill/>
          </a:ln>
        </p:spPr>
      </p:pic>
      <p:sp>
        <p:nvSpPr>
          <p:cNvPr id="234" name="Google Shape;234;p33"/>
          <p:cNvSpPr txBox="1"/>
          <p:nvPr/>
        </p:nvSpPr>
        <p:spPr>
          <a:xfrm>
            <a:off x="4465775" y="2396275"/>
            <a:ext cx="45504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000">
                <a:solidFill>
                  <a:schemeClr val="dk1"/>
                </a:solidFill>
                <a:latin typeface="Open Sans"/>
                <a:ea typeface="Open Sans"/>
                <a:cs typeface="Open Sans"/>
                <a:sym typeface="Open Sans"/>
              </a:rPr>
              <a:t>④置いておくと微生物が分解する</a:t>
            </a:r>
            <a:endParaRPr b="1" sz="20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000">
                <a:solidFill>
                  <a:schemeClr val="dk1"/>
                </a:solidFill>
                <a:latin typeface="Open Sans"/>
                <a:ea typeface="Open Sans"/>
                <a:cs typeface="Open Sans"/>
                <a:sym typeface="Open Sans"/>
              </a:rPr>
              <a:t>→1日だけでなくなることもある。</a:t>
            </a:r>
            <a:endParaRPr b="1" sz="2000">
              <a:solidFill>
                <a:schemeClr val="dk1"/>
              </a:solidFill>
              <a:latin typeface="Open Sans"/>
              <a:ea typeface="Open Sans"/>
              <a:cs typeface="Open Sans"/>
              <a:sym typeface="Open Sans"/>
            </a:endParaRPr>
          </a:p>
        </p:txBody>
      </p:sp>
      <p:sp>
        <p:nvSpPr>
          <p:cNvPr id="235" name="Google Shape;235;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9" name="Shape 239"/>
        <p:cNvGrpSpPr/>
        <p:nvPr/>
      </p:nvGrpSpPr>
      <p:grpSpPr>
        <a:xfrm>
          <a:off x="0" y="0"/>
          <a:ext cx="0" cy="0"/>
          <a:chOff x="0" y="0"/>
          <a:chExt cx="0" cy="0"/>
        </a:xfrm>
      </p:grpSpPr>
      <p:sp>
        <p:nvSpPr>
          <p:cNvPr id="240" name="Google Shape;240;p34"/>
          <p:cNvSpPr txBox="1"/>
          <p:nvPr>
            <p:ph type="title"/>
          </p:nvPr>
        </p:nvSpPr>
        <p:spPr>
          <a:xfrm>
            <a:off x="311700" y="2156100"/>
            <a:ext cx="8520600" cy="831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sz="4000"/>
              <a:t>目的：学生に竹への興味を持ってもらう</a:t>
            </a:r>
            <a:endParaRPr b="1" sz="4000"/>
          </a:p>
        </p:txBody>
      </p:sp>
      <p:sp>
        <p:nvSpPr>
          <p:cNvPr id="241" name="Google Shape;241;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5"/>
          <p:cNvSpPr txBox="1"/>
          <p:nvPr>
            <p:ph type="title"/>
          </p:nvPr>
        </p:nvSpPr>
        <p:spPr>
          <a:xfrm>
            <a:off x="4247925" y="1828725"/>
            <a:ext cx="4644900" cy="83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a:t>みえるん（仮）</a:t>
            </a:r>
            <a:endParaRPr b="1"/>
          </a:p>
        </p:txBody>
      </p:sp>
      <p:pic>
        <p:nvPicPr>
          <p:cNvPr id="247" name="Google Shape;247;p35"/>
          <p:cNvPicPr preferRelativeResize="0"/>
          <p:nvPr/>
        </p:nvPicPr>
        <p:blipFill>
          <a:blip r:embed="rId3">
            <a:alphaModFix/>
          </a:blip>
          <a:stretch>
            <a:fillRect/>
          </a:stretch>
        </p:blipFill>
        <p:spPr>
          <a:xfrm>
            <a:off x="0" y="63100"/>
            <a:ext cx="3969576" cy="5017299"/>
          </a:xfrm>
          <a:prstGeom prst="rect">
            <a:avLst/>
          </a:prstGeom>
          <a:noFill/>
          <a:ln>
            <a:noFill/>
          </a:ln>
        </p:spPr>
      </p:pic>
      <p:sp>
        <p:nvSpPr>
          <p:cNvPr id="248" name="Google Shape;248;p35"/>
          <p:cNvSpPr txBox="1"/>
          <p:nvPr/>
        </p:nvSpPr>
        <p:spPr>
          <a:xfrm>
            <a:off x="4247925" y="2869700"/>
            <a:ext cx="47502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1800">
                <a:solidFill>
                  <a:schemeClr val="dk1"/>
                </a:solidFill>
                <a:latin typeface="Open Sans"/>
                <a:ea typeface="Open Sans"/>
                <a:cs typeface="Open Sans"/>
                <a:sym typeface="Open Sans"/>
              </a:rPr>
              <a:t>・コンポスト内の管理</a:t>
            </a:r>
            <a:endParaRPr b="1" sz="1800">
              <a:solidFill>
                <a:schemeClr val="dk1"/>
              </a:solidFill>
              <a:latin typeface="Open Sans"/>
              <a:ea typeface="Open Sans"/>
              <a:cs typeface="Open Sans"/>
              <a:sym typeface="Open Sans"/>
            </a:endParaRPr>
          </a:p>
          <a:p>
            <a:pPr indent="0" lvl="0" marL="0" rtl="0" algn="l">
              <a:spcBef>
                <a:spcPts val="0"/>
              </a:spcBef>
              <a:spcAft>
                <a:spcPts val="0"/>
              </a:spcAft>
              <a:buNone/>
            </a:pPr>
            <a:r>
              <a:rPr b="1" lang="ja" sz="1800">
                <a:solidFill>
                  <a:schemeClr val="dk1"/>
                </a:solidFill>
                <a:latin typeface="Open Sans"/>
                <a:ea typeface="Open Sans"/>
                <a:cs typeface="Open Sans"/>
                <a:sym typeface="Open Sans"/>
              </a:rPr>
              <a:t>例）温度や湿度</a:t>
            </a:r>
            <a:endParaRPr b="1" sz="1800">
              <a:solidFill>
                <a:schemeClr val="dk1"/>
              </a:solidFill>
              <a:latin typeface="Open Sans"/>
              <a:ea typeface="Open Sans"/>
              <a:cs typeface="Open Sans"/>
              <a:sym typeface="Open Sans"/>
            </a:endParaRPr>
          </a:p>
        </p:txBody>
      </p:sp>
      <p:sp>
        <p:nvSpPr>
          <p:cNvPr id="249" name="Google Shape;249;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3" name="Shape 253"/>
        <p:cNvGrpSpPr/>
        <p:nvPr/>
      </p:nvGrpSpPr>
      <p:grpSpPr>
        <a:xfrm>
          <a:off x="0" y="0"/>
          <a:ext cx="0" cy="0"/>
          <a:chOff x="0" y="0"/>
          <a:chExt cx="0" cy="0"/>
        </a:xfrm>
      </p:grpSpPr>
      <p:pic>
        <p:nvPicPr>
          <p:cNvPr id="254" name="Google Shape;254;p36"/>
          <p:cNvPicPr preferRelativeResize="0"/>
          <p:nvPr/>
        </p:nvPicPr>
        <p:blipFill>
          <a:blip r:embed="rId3">
            <a:alphaModFix/>
          </a:blip>
          <a:stretch>
            <a:fillRect/>
          </a:stretch>
        </p:blipFill>
        <p:spPr>
          <a:xfrm>
            <a:off x="690275" y="518100"/>
            <a:ext cx="2769224" cy="3145375"/>
          </a:xfrm>
          <a:prstGeom prst="rect">
            <a:avLst/>
          </a:prstGeom>
          <a:noFill/>
          <a:ln>
            <a:noFill/>
          </a:ln>
        </p:spPr>
      </p:pic>
      <p:pic>
        <p:nvPicPr>
          <p:cNvPr id="255" name="Google Shape;255;p36"/>
          <p:cNvPicPr preferRelativeResize="0"/>
          <p:nvPr/>
        </p:nvPicPr>
        <p:blipFill>
          <a:blip r:embed="rId4">
            <a:alphaModFix/>
          </a:blip>
          <a:stretch>
            <a:fillRect/>
          </a:stretch>
        </p:blipFill>
        <p:spPr>
          <a:xfrm>
            <a:off x="5684500" y="518100"/>
            <a:ext cx="2769224" cy="3145375"/>
          </a:xfrm>
          <a:prstGeom prst="rect">
            <a:avLst/>
          </a:prstGeom>
          <a:noFill/>
          <a:ln>
            <a:noFill/>
          </a:ln>
        </p:spPr>
      </p:pic>
      <p:sp>
        <p:nvSpPr>
          <p:cNvPr id="256" name="Google Shape;256;p36"/>
          <p:cNvSpPr/>
          <p:nvPr/>
        </p:nvSpPr>
        <p:spPr>
          <a:xfrm>
            <a:off x="3991050" y="1583113"/>
            <a:ext cx="1161900" cy="1161900"/>
          </a:xfrm>
          <a:prstGeom prst="mathPlus">
            <a:avLst>
              <a:gd fmla="val 23520" name="adj1"/>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257" name="Google Shape;257;p36"/>
          <p:cNvSpPr txBox="1"/>
          <p:nvPr/>
        </p:nvSpPr>
        <p:spPr>
          <a:xfrm>
            <a:off x="690275" y="3919900"/>
            <a:ext cx="84537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100">
                <a:solidFill>
                  <a:schemeClr val="dk1"/>
                </a:solidFill>
                <a:latin typeface="Open Sans"/>
                <a:ea typeface="Open Sans"/>
                <a:cs typeface="Open Sans"/>
                <a:sym typeface="Open Sans"/>
              </a:rPr>
              <a:t>・コンポストに機能をつけることによって興味をひくことができる</a:t>
            </a:r>
            <a:endParaRPr b="1" sz="21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100">
                <a:solidFill>
                  <a:schemeClr val="dk1"/>
                </a:solidFill>
                <a:latin typeface="Open Sans"/>
                <a:ea typeface="Open Sans"/>
                <a:cs typeface="Open Sans"/>
                <a:sym typeface="Open Sans"/>
              </a:rPr>
              <a:t>・その機能はコンポスト利用者にとって使いやすくなる役割を持つ。</a:t>
            </a:r>
            <a:endParaRPr b="1" sz="2100">
              <a:solidFill>
                <a:schemeClr val="dk1"/>
              </a:solidFill>
              <a:latin typeface="Open Sans"/>
              <a:ea typeface="Open Sans"/>
              <a:cs typeface="Open Sans"/>
              <a:sym typeface="Open Sans"/>
            </a:endParaRPr>
          </a:p>
        </p:txBody>
      </p:sp>
      <p:sp>
        <p:nvSpPr>
          <p:cNvPr id="258" name="Google Shape;258;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3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ja">
                <a:latin typeface="Open Sans SemiBold"/>
                <a:ea typeface="Open Sans SemiBold"/>
                <a:cs typeface="Open Sans SemiBold"/>
                <a:sym typeface="Open Sans SemiBold"/>
              </a:rPr>
              <a:t>「</a:t>
            </a:r>
            <a:r>
              <a:rPr lang="ja">
                <a:latin typeface="Open Sans SemiBold"/>
                <a:ea typeface="Open Sans SemiBold"/>
                <a:cs typeface="Open Sans SemiBold"/>
                <a:sym typeface="Open Sans SemiBold"/>
              </a:rPr>
              <a:t>みえるん」が動物の理由</a:t>
            </a:r>
            <a:endParaRPr>
              <a:latin typeface="Open Sans SemiBold"/>
              <a:ea typeface="Open Sans SemiBold"/>
              <a:cs typeface="Open Sans SemiBold"/>
              <a:sym typeface="Open Sans SemiBold"/>
            </a:endParaRPr>
          </a:p>
        </p:txBody>
      </p:sp>
      <p:sp>
        <p:nvSpPr>
          <p:cNvPr id="264" name="Google Shape;264;p3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ja" sz="2200">
                <a:latin typeface="Open Sans SemiBold"/>
                <a:ea typeface="Open Sans SemiBold"/>
                <a:cs typeface="Open Sans SemiBold"/>
                <a:sym typeface="Open Sans SemiBold"/>
              </a:rPr>
              <a:t>コンポストに興味を持ちにくい・・・</a:t>
            </a:r>
            <a:endParaRPr sz="2200">
              <a:latin typeface="Open Sans SemiBold"/>
              <a:ea typeface="Open Sans SemiBold"/>
              <a:cs typeface="Open Sans SemiBold"/>
              <a:sym typeface="Open Sans SemiBold"/>
            </a:endParaRPr>
          </a:p>
          <a:p>
            <a:pPr indent="0" lvl="0" marL="0" rtl="0" algn="ctr">
              <a:spcBef>
                <a:spcPts val="1200"/>
              </a:spcBef>
              <a:spcAft>
                <a:spcPts val="0"/>
              </a:spcAft>
              <a:buNone/>
            </a:pPr>
            <a:r>
              <a:rPr lang="ja" sz="2200">
                <a:latin typeface="Open Sans SemiBold"/>
                <a:ea typeface="Open Sans SemiBold"/>
                <a:cs typeface="Open Sans SemiBold"/>
                <a:sym typeface="Open Sans SemiBold"/>
              </a:rPr>
              <a:t>コンポストを始めようと思えない・・・</a:t>
            </a:r>
            <a:endParaRPr sz="2200">
              <a:latin typeface="Open Sans SemiBold"/>
              <a:ea typeface="Open Sans SemiBold"/>
              <a:cs typeface="Open Sans SemiBold"/>
              <a:sym typeface="Open Sans SemiBold"/>
            </a:endParaRPr>
          </a:p>
          <a:p>
            <a:pPr indent="0" lvl="0" marL="0" rtl="0" algn="ctr">
              <a:spcBef>
                <a:spcPts val="1200"/>
              </a:spcBef>
              <a:spcAft>
                <a:spcPts val="0"/>
              </a:spcAft>
              <a:buNone/>
            </a:pPr>
            <a:r>
              <a:rPr lang="ja" sz="2200">
                <a:latin typeface="Open Sans SemiBold"/>
                <a:ea typeface="Open Sans SemiBold"/>
                <a:cs typeface="Open Sans SemiBold"/>
                <a:sym typeface="Open Sans SemiBold"/>
              </a:rPr>
              <a:t>⬇️</a:t>
            </a:r>
            <a:endParaRPr sz="2200">
              <a:latin typeface="Open Sans SemiBold"/>
              <a:ea typeface="Open Sans SemiBold"/>
              <a:cs typeface="Open Sans SemiBold"/>
              <a:sym typeface="Open Sans SemiBold"/>
            </a:endParaRPr>
          </a:p>
          <a:p>
            <a:pPr indent="0" lvl="0" marL="0" rtl="0" algn="ctr">
              <a:spcBef>
                <a:spcPts val="1200"/>
              </a:spcBef>
              <a:spcAft>
                <a:spcPts val="0"/>
              </a:spcAft>
              <a:buNone/>
            </a:pPr>
            <a:r>
              <a:rPr lang="ja" sz="2200">
                <a:latin typeface="Open Sans SemiBold"/>
                <a:ea typeface="Open Sans SemiBold"/>
                <a:cs typeface="Open Sans SemiBold"/>
                <a:sym typeface="Open Sans SemiBold"/>
              </a:rPr>
              <a:t>高校生や若い人は</a:t>
            </a:r>
            <a:r>
              <a:rPr lang="ja" sz="2894">
                <a:latin typeface="Open Sans SemiBold"/>
                <a:ea typeface="Open Sans SemiBold"/>
                <a:cs typeface="Open Sans SemiBold"/>
                <a:sym typeface="Open Sans SemiBold"/>
              </a:rPr>
              <a:t>可愛いもの</a:t>
            </a:r>
            <a:r>
              <a:rPr lang="ja" sz="2200">
                <a:latin typeface="Open Sans SemiBold"/>
                <a:ea typeface="Open Sans SemiBold"/>
                <a:cs typeface="Open Sans SemiBold"/>
                <a:sym typeface="Open Sans SemiBold"/>
              </a:rPr>
              <a:t>に興味を惹かれるのでは！</a:t>
            </a:r>
            <a:endParaRPr sz="2200">
              <a:latin typeface="Open Sans SemiBold"/>
              <a:ea typeface="Open Sans SemiBold"/>
              <a:cs typeface="Open Sans SemiBold"/>
              <a:sym typeface="Open Sans SemiBold"/>
            </a:endParaRPr>
          </a:p>
          <a:p>
            <a:pPr indent="0" lvl="0" marL="0" rtl="0" algn="ctr">
              <a:spcBef>
                <a:spcPts val="1200"/>
              </a:spcBef>
              <a:spcAft>
                <a:spcPts val="0"/>
              </a:spcAft>
              <a:buNone/>
            </a:pPr>
            <a:r>
              <a:rPr lang="ja" sz="2200">
                <a:latin typeface="Open Sans SemiBold"/>
                <a:ea typeface="Open Sans SemiBold"/>
                <a:cs typeface="Open Sans SemiBold"/>
                <a:sym typeface="Open Sans SemiBold"/>
              </a:rPr>
              <a:t>⬇️</a:t>
            </a:r>
            <a:endParaRPr sz="2200">
              <a:latin typeface="Open Sans SemiBold"/>
              <a:ea typeface="Open Sans SemiBold"/>
              <a:cs typeface="Open Sans SemiBold"/>
              <a:sym typeface="Open Sans SemiBold"/>
            </a:endParaRPr>
          </a:p>
          <a:p>
            <a:pPr indent="0" lvl="0" marL="0" rtl="0" algn="ctr">
              <a:spcBef>
                <a:spcPts val="1200"/>
              </a:spcBef>
              <a:spcAft>
                <a:spcPts val="0"/>
              </a:spcAft>
              <a:buNone/>
            </a:pPr>
            <a:r>
              <a:rPr lang="ja" sz="3300">
                <a:latin typeface="Open Sans SemiBold"/>
                <a:ea typeface="Open Sans SemiBold"/>
                <a:cs typeface="Open Sans SemiBold"/>
                <a:sym typeface="Open Sans SemiBold"/>
              </a:rPr>
              <a:t>動物</a:t>
            </a:r>
            <a:r>
              <a:rPr lang="ja" sz="2435">
                <a:latin typeface="Open Sans SemiBold"/>
                <a:ea typeface="Open Sans SemiBold"/>
                <a:cs typeface="Open Sans SemiBold"/>
                <a:sym typeface="Open Sans SemiBold"/>
              </a:rPr>
              <a:t>のデザインにすることにより</a:t>
            </a:r>
            <a:endParaRPr sz="2435">
              <a:latin typeface="Open Sans SemiBold"/>
              <a:ea typeface="Open Sans SemiBold"/>
              <a:cs typeface="Open Sans SemiBold"/>
              <a:sym typeface="Open Sans SemiBold"/>
            </a:endParaRPr>
          </a:p>
          <a:p>
            <a:pPr indent="0" lvl="0" marL="0" rtl="0" algn="ctr">
              <a:spcBef>
                <a:spcPts val="1200"/>
              </a:spcBef>
              <a:spcAft>
                <a:spcPts val="1200"/>
              </a:spcAft>
              <a:buNone/>
            </a:pPr>
            <a:r>
              <a:rPr lang="ja" sz="3300">
                <a:latin typeface="Open Sans SemiBold"/>
                <a:ea typeface="Open Sans SemiBold"/>
                <a:cs typeface="Open Sans SemiBold"/>
                <a:sym typeface="Open Sans SemiBold"/>
              </a:rPr>
              <a:t>コンポスト</a:t>
            </a:r>
            <a:r>
              <a:rPr lang="ja" sz="2500">
                <a:latin typeface="Open Sans SemiBold"/>
                <a:ea typeface="Open Sans SemiBold"/>
                <a:cs typeface="Open Sans SemiBold"/>
                <a:sym typeface="Open Sans SemiBold"/>
              </a:rPr>
              <a:t>をどの</a:t>
            </a:r>
            <a:r>
              <a:rPr lang="ja" sz="3200">
                <a:latin typeface="Open Sans SemiBold"/>
                <a:ea typeface="Open Sans SemiBold"/>
                <a:cs typeface="Open Sans SemiBold"/>
                <a:sym typeface="Open Sans SemiBold"/>
              </a:rPr>
              <a:t>世代</a:t>
            </a:r>
            <a:r>
              <a:rPr lang="ja" sz="2500">
                <a:latin typeface="Open Sans SemiBold"/>
                <a:ea typeface="Open Sans SemiBold"/>
                <a:cs typeface="Open Sans SemiBold"/>
                <a:sym typeface="Open Sans SemiBold"/>
              </a:rPr>
              <a:t>にも</a:t>
            </a:r>
            <a:r>
              <a:rPr lang="ja" sz="3300">
                <a:latin typeface="Open Sans SemiBold"/>
                <a:ea typeface="Open Sans SemiBold"/>
                <a:cs typeface="Open Sans SemiBold"/>
                <a:sym typeface="Open Sans SemiBold"/>
              </a:rPr>
              <a:t>愛着</a:t>
            </a:r>
            <a:r>
              <a:rPr lang="ja" sz="2500">
                <a:latin typeface="Open Sans SemiBold"/>
                <a:ea typeface="Open Sans SemiBold"/>
                <a:cs typeface="Open Sans SemiBold"/>
                <a:sym typeface="Open Sans SemiBold"/>
              </a:rPr>
              <a:t>のあるものに！</a:t>
            </a:r>
            <a:endParaRPr sz="2500">
              <a:latin typeface="Open Sans SemiBold"/>
              <a:ea typeface="Open Sans SemiBold"/>
              <a:cs typeface="Open Sans SemiBold"/>
              <a:sym typeface="Open Sans SemiBold"/>
            </a:endParaRPr>
          </a:p>
        </p:txBody>
      </p:sp>
      <p:pic>
        <p:nvPicPr>
          <p:cNvPr id="265" name="Google Shape;265;p37"/>
          <p:cNvPicPr preferRelativeResize="0"/>
          <p:nvPr/>
        </p:nvPicPr>
        <p:blipFill>
          <a:blip r:embed="rId3">
            <a:alphaModFix/>
          </a:blip>
          <a:stretch>
            <a:fillRect/>
          </a:stretch>
        </p:blipFill>
        <p:spPr>
          <a:xfrm rot="-599467">
            <a:off x="158300" y="535275"/>
            <a:ext cx="1866196" cy="1987950"/>
          </a:xfrm>
          <a:prstGeom prst="rect">
            <a:avLst/>
          </a:prstGeom>
          <a:noFill/>
          <a:ln>
            <a:noFill/>
          </a:ln>
        </p:spPr>
      </p:pic>
      <p:pic>
        <p:nvPicPr>
          <p:cNvPr id="266" name="Google Shape;266;p37"/>
          <p:cNvPicPr preferRelativeResize="0"/>
          <p:nvPr/>
        </p:nvPicPr>
        <p:blipFill>
          <a:blip r:embed="rId4">
            <a:alphaModFix/>
          </a:blip>
          <a:stretch>
            <a:fillRect/>
          </a:stretch>
        </p:blipFill>
        <p:spPr>
          <a:xfrm rot="827824">
            <a:off x="7394816" y="962397"/>
            <a:ext cx="1669594" cy="1933030"/>
          </a:xfrm>
          <a:prstGeom prst="rect">
            <a:avLst/>
          </a:prstGeom>
          <a:noFill/>
          <a:ln>
            <a:noFill/>
          </a:ln>
        </p:spPr>
      </p:pic>
      <p:pic>
        <p:nvPicPr>
          <p:cNvPr id="267" name="Google Shape;267;p37"/>
          <p:cNvPicPr preferRelativeResize="0"/>
          <p:nvPr/>
        </p:nvPicPr>
        <p:blipFill>
          <a:blip r:embed="rId5">
            <a:alphaModFix/>
          </a:blip>
          <a:stretch>
            <a:fillRect/>
          </a:stretch>
        </p:blipFill>
        <p:spPr>
          <a:xfrm rot="-940603">
            <a:off x="311700" y="3099550"/>
            <a:ext cx="1408125" cy="1049200"/>
          </a:xfrm>
          <a:prstGeom prst="rect">
            <a:avLst/>
          </a:prstGeom>
          <a:noFill/>
          <a:ln>
            <a:noFill/>
          </a:ln>
        </p:spPr>
      </p:pic>
      <p:pic>
        <p:nvPicPr>
          <p:cNvPr id="268" name="Google Shape;268;p37"/>
          <p:cNvPicPr preferRelativeResize="0"/>
          <p:nvPr/>
        </p:nvPicPr>
        <p:blipFill>
          <a:blip r:embed="rId6">
            <a:alphaModFix/>
          </a:blip>
          <a:stretch>
            <a:fillRect/>
          </a:stretch>
        </p:blipFill>
        <p:spPr>
          <a:xfrm>
            <a:off x="7664301" y="3280325"/>
            <a:ext cx="1406925" cy="1682426"/>
          </a:xfrm>
          <a:prstGeom prst="rect">
            <a:avLst/>
          </a:prstGeom>
          <a:noFill/>
          <a:ln>
            <a:noFill/>
          </a:ln>
        </p:spPr>
      </p:pic>
      <p:sp>
        <p:nvSpPr>
          <p:cNvPr id="269" name="Google Shape;269;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id="274" name="Google Shape;274;p38"/>
          <p:cNvPicPr preferRelativeResize="0"/>
          <p:nvPr/>
        </p:nvPicPr>
        <p:blipFill>
          <a:blip r:embed="rId3">
            <a:alphaModFix/>
          </a:blip>
          <a:stretch>
            <a:fillRect/>
          </a:stretch>
        </p:blipFill>
        <p:spPr>
          <a:xfrm>
            <a:off x="696488" y="1243525"/>
            <a:ext cx="7751025" cy="3189000"/>
          </a:xfrm>
          <a:prstGeom prst="rect">
            <a:avLst/>
          </a:prstGeom>
          <a:noFill/>
          <a:ln>
            <a:noFill/>
          </a:ln>
        </p:spPr>
      </p:pic>
      <p:sp>
        <p:nvSpPr>
          <p:cNvPr id="275" name="Google Shape;275;p38"/>
          <p:cNvSpPr txBox="1"/>
          <p:nvPr/>
        </p:nvSpPr>
        <p:spPr>
          <a:xfrm>
            <a:off x="1086450" y="399325"/>
            <a:ext cx="69711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400">
                <a:solidFill>
                  <a:schemeClr val="dk1"/>
                </a:solidFill>
                <a:latin typeface="Open Sans"/>
                <a:ea typeface="Open Sans"/>
                <a:cs typeface="Open Sans"/>
                <a:sym typeface="Open Sans"/>
              </a:rPr>
              <a:t>みえるんとコンポストを学校を対象に設置する</a:t>
            </a:r>
            <a:endParaRPr b="1" sz="2400">
              <a:solidFill>
                <a:schemeClr val="dk1"/>
              </a:solidFill>
              <a:latin typeface="Open Sans"/>
              <a:ea typeface="Open Sans"/>
              <a:cs typeface="Open Sans"/>
              <a:sym typeface="Open Sans"/>
            </a:endParaRPr>
          </a:p>
        </p:txBody>
      </p:sp>
      <p:sp>
        <p:nvSpPr>
          <p:cNvPr id="276" name="Google Shape;276;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p39"/>
          <p:cNvSpPr txBox="1"/>
          <p:nvPr>
            <p:ph type="title"/>
          </p:nvPr>
        </p:nvSpPr>
        <p:spPr>
          <a:xfrm>
            <a:off x="139150" y="340125"/>
            <a:ext cx="8520600" cy="831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sz="3100"/>
              <a:t>学校に設置すると…</a:t>
            </a:r>
            <a:endParaRPr b="1" sz="3100"/>
          </a:p>
        </p:txBody>
      </p:sp>
      <p:sp>
        <p:nvSpPr>
          <p:cNvPr id="282" name="Google Shape;282;p39"/>
          <p:cNvSpPr txBox="1"/>
          <p:nvPr>
            <p:ph idx="1" type="body"/>
          </p:nvPr>
        </p:nvSpPr>
        <p:spPr>
          <a:xfrm>
            <a:off x="42300" y="1474900"/>
            <a:ext cx="9059400" cy="282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2000"/>
              <a:t>・</a:t>
            </a:r>
            <a:r>
              <a:rPr b="1" lang="ja" sz="2000">
                <a:solidFill>
                  <a:srgbClr val="FF0000"/>
                </a:solidFill>
              </a:rPr>
              <a:t>より多くの学生</a:t>
            </a:r>
            <a:r>
              <a:rPr b="1" lang="ja" sz="2000"/>
              <a:t>に知ってもらうことができる場が学校である。</a:t>
            </a:r>
            <a:endParaRPr b="1" sz="2000"/>
          </a:p>
          <a:p>
            <a:pPr indent="0" lvl="0" marL="0" rtl="0" algn="l">
              <a:spcBef>
                <a:spcPts val="1200"/>
              </a:spcBef>
              <a:spcAft>
                <a:spcPts val="0"/>
              </a:spcAft>
              <a:buNone/>
            </a:pPr>
            <a:r>
              <a:t/>
            </a:r>
            <a:endParaRPr b="1" sz="2000"/>
          </a:p>
          <a:p>
            <a:pPr indent="0" lvl="0" marL="0" rtl="0" algn="l">
              <a:spcBef>
                <a:spcPts val="1200"/>
              </a:spcBef>
              <a:spcAft>
                <a:spcPts val="0"/>
              </a:spcAft>
              <a:buClr>
                <a:schemeClr val="dk1"/>
              </a:buClr>
              <a:buSzPts val="1100"/>
              <a:buFont typeface="Arial"/>
              <a:buNone/>
            </a:pPr>
            <a:r>
              <a:rPr b="1" lang="ja" sz="2000"/>
              <a:t>・学生にとって竹が</a:t>
            </a:r>
            <a:r>
              <a:rPr b="1" lang="ja" sz="2000">
                <a:solidFill>
                  <a:srgbClr val="FF0000"/>
                </a:solidFill>
              </a:rPr>
              <a:t>身近な存在</a:t>
            </a:r>
            <a:r>
              <a:rPr b="1" lang="ja" sz="2000"/>
              <a:t>になる。</a:t>
            </a:r>
            <a:endParaRPr b="1" sz="2000"/>
          </a:p>
          <a:p>
            <a:pPr indent="0" lvl="0" marL="0" rtl="0" algn="l">
              <a:spcBef>
                <a:spcPts val="1200"/>
              </a:spcBef>
              <a:spcAft>
                <a:spcPts val="0"/>
              </a:spcAft>
              <a:buNone/>
            </a:pPr>
            <a:r>
              <a:t/>
            </a:r>
            <a:endParaRPr b="1" sz="2000"/>
          </a:p>
          <a:p>
            <a:pPr indent="0" lvl="0" marL="0" rtl="0" algn="l">
              <a:spcBef>
                <a:spcPts val="1200"/>
              </a:spcBef>
              <a:spcAft>
                <a:spcPts val="0"/>
              </a:spcAft>
              <a:buNone/>
            </a:pPr>
            <a:r>
              <a:rPr b="1" lang="ja" sz="2000"/>
              <a:t>・学校にコンポストをおくことで昼食の食べ残しを処理することができる。</a:t>
            </a:r>
            <a:endParaRPr b="1" sz="2000"/>
          </a:p>
          <a:p>
            <a:pPr indent="0" lvl="0" marL="0" rtl="0" algn="l">
              <a:spcBef>
                <a:spcPts val="1200"/>
              </a:spcBef>
              <a:spcAft>
                <a:spcPts val="1200"/>
              </a:spcAft>
              <a:buNone/>
            </a:pPr>
            <a:r>
              <a:rPr b="1" lang="ja" sz="2000"/>
              <a:t>→</a:t>
            </a:r>
            <a:r>
              <a:rPr b="1" lang="ja" sz="2000">
                <a:solidFill>
                  <a:srgbClr val="FF0000"/>
                </a:solidFill>
              </a:rPr>
              <a:t>自分たちで実際にコンポストする機会</a:t>
            </a:r>
            <a:r>
              <a:rPr b="1" lang="ja" sz="2000"/>
              <a:t>を作ることができる。</a:t>
            </a:r>
            <a:endParaRPr b="1" sz="2000"/>
          </a:p>
        </p:txBody>
      </p:sp>
      <p:sp>
        <p:nvSpPr>
          <p:cNvPr id="283" name="Google Shape;283;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7" name="Shape 287"/>
        <p:cNvGrpSpPr/>
        <p:nvPr/>
      </p:nvGrpSpPr>
      <p:grpSpPr>
        <a:xfrm>
          <a:off x="0" y="0"/>
          <a:ext cx="0" cy="0"/>
          <a:chOff x="0" y="0"/>
          <a:chExt cx="0" cy="0"/>
        </a:xfrm>
      </p:grpSpPr>
      <p:sp>
        <p:nvSpPr>
          <p:cNvPr id="288" name="Google Shape;288;p4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4300"/>
              <a:t>今後の展開</a:t>
            </a:r>
            <a:endParaRPr b="1" sz="4300"/>
          </a:p>
        </p:txBody>
      </p:sp>
      <p:sp>
        <p:nvSpPr>
          <p:cNvPr id="289" name="Google Shape;289;p40"/>
          <p:cNvSpPr txBox="1"/>
          <p:nvPr/>
        </p:nvSpPr>
        <p:spPr>
          <a:xfrm>
            <a:off x="363075" y="1658025"/>
            <a:ext cx="8469300" cy="287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500">
                <a:solidFill>
                  <a:schemeClr val="dk1"/>
                </a:solidFill>
                <a:latin typeface="Open Sans"/>
                <a:ea typeface="Open Sans"/>
                <a:cs typeface="Open Sans"/>
                <a:sym typeface="Open Sans"/>
              </a:rPr>
              <a:t>・学校への導入をどのようにしていくと良いのか</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500">
                <a:solidFill>
                  <a:schemeClr val="dk1"/>
                </a:solidFill>
                <a:latin typeface="Open Sans"/>
                <a:ea typeface="Open Sans"/>
                <a:cs typeface="Open Sans"/>
                <a:sym typeface="Open Sans"/>
              </a:rPr>
              <a:t>・若者を引き入れるにはリターンがある方が効果的</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500">
                <a:solidFill>
                  <a:schemeClr val="dk1"/>
                </a:solidFill>
                <a:latin typeface="Open Sans"/>
                <a:ea typeface="Open Sans"/>
                <a:cs typeface="Open Sans"/>
                <a:sym typeface="Open Sans"/>
              </a:rPr>
              <a:t>→どのようなリターンにするか</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500">
                <a:solidFill>
                  <a:schemeClr val="dk1"/>
                </a:solidFill>
                <a:latin typeface="Open Sans"/>
                <a:ea typeface="Open Sans"/>
                <a:cs typeface="Open Sans"/>
                <a:sym typeface="Open Sans"/>
              </a:rPr>
              <a:t>・竹チップとみえるんの実験結果を得る</a:t>
            </a:r>
            <a:endParaRPr b="1" sz="2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500">
                <a:solidFill>
                  <a:schemeClr val="dk1"/>
                </a:solidFill>
                <a:latin typeface="Open Sans"/>
                <a:ea typeface="Open Sans"/>
                <a:cs typeface="Open Sans"/>
                <a:sym typeface="Open Sans"/>
              </a:rPr>
              <a:t>→竹チップとみえるんの使いやすさなど調べる。</a:t>
            </a:r>
            <a:endParaRPr b="1" sz="2500">
              <a:solidFill>
                <a:schemeClr val="dk1"/>
              </a:solidFill>
              <a:latin typeface="Open Sans"/>
              <a:ea typeface="Open Sans"/>
              <a:cs typeface="Open Sans"/>
              <a:sym typeface="Open Sans"/>
            </a:endParaRPr>
          </a:p>
        </p:txBody>
      </p:sp>
      <p:sp>
        <p:nvSpPr>
          <p:cNvPr id="290" name="Google Shape;290;p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p41"/>
          <p:cNvSpPr txBox="1"/>
          <p:nvPr>
            <p:ph type="title"/>
          </p:nvPr>
        </p:nvSpPr>
        <p:spPr>
          <a:xfrm>
            <a:off x="311700" y="2109075"/>
            <a:ext cx="8520600" cy="8313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ja"/>
              <a:t>ありがとうございました</a:t>
            </a:r>
            <a:endParaRPr/>
          </a:p>
        </p:txBody>
      </p:sp>
      <p:sp>
        <p:nvSpPr>
          <p:cNvPr id="296" name="Google Shape;296;p4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212550" y="222250"/>
            <a:ext cx="8316600" cy="735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5000">
                <a:latin typeface="Meiryo"/>
                <a:ea typeface="Meiryo"/>
                <a:cs typeface="Meiryo"/>
                <a:sym typeface="Meiryo"/>
              </a:rPr>
              <a:t>鎌倉の現状</a:t>
            </a:r>
            <a:endParaRPr b="1" sz="5000">
              <a:latin typeface="Meiryo"/>
              <a:ea typeface="Meiryo"/>
              <a:cs typeface="Meiryo"/>
              <a:sym typeface="Meiryo"/>
            </a:endParaRPr>
          </a:p>
        </p:txBody>
      </p:sp>
      <p:sp>
        <p:nvSpPr>
          <p:cNvPr id="70" name="Google Shape;70;p15"/>
          <p:cNvSpPr txBox="1"/>
          <p:nvPr>
            <p:ph idx="1" type="body"/>
          </p:nvPr>
        </p:nvSpPr>
        <p:spPr>
          <a:xfrm>
            <a:off x="2355175" y="4615825"/>
            <a:ext cx="6400200" cy="488400"/>
          </a:xfrm>
          <a:prstGeom prst="rect">
            <a:avLst/>
          </a:prstGeom>
        </p:spPr>
        <p:txBody>
          <a:bodyPr anchorCtr="0" anchor="t" bIns="91425" lIns="91425" spcFirstLastPara="1" rIns="91425" wrap="square" tIns="91425">
            <a:normAutofit fontScale="85000"/>
          </a:bodyPr>
          <a:lstStyle/>
          <a:p>
            <a:pPr indent="0" lvl="0" marL="0" rtl="0" algn="r">
              <a:lnSpc>
                <a:spcPct val="100000"/>
              </a:lnSpc>
              <a:spcBef>
                <a:spcPts val="0"/>
              </a:spcBef>
              <a:spcAft>
                <a:spcPts val="0"/>
              </a:spcAft>
              <a:buNone/>
            </a:pPr>
            <a:r>
              <a:rPr lang="ja" sz="2000">
                <a:latin typeface="Trebuchet MS"/>
                <a:ea typeface="Trebuchet MS"/>
                <a:cs typeface="Trebuchet MS"/>
                <a:sym typeface="Trebuchet MS"/>
              </a:rPr>
              <a:t> 鎌倉市都市景観部みどり課「鎌倉市森林の整備方針」より引用</a:t>
            </a:r>
            <a:endParaRPr sz="2000">
              <a:latin typeface="Trebuchet MS"/>
              <a:ea typeface="Trebuchet MS"/>
              <a:cs typeface="Trebuchet MS"/>
              <a:sym typeface="Trebuchet MS"/>
            </a:endParaRPr>
          </a:p>
        </p:txBody>
      </p:sp>
      <p:sp>
        <p:nvSpPr>
          <p:cNvPr id="71" name="Google Shape;71;p15"/>
          <p:cNvSpPr txBox="1"/>
          <p:nvPr/>
        </p:nvSpPr>
        <p:spPr>
          <a:xfrm>
            <a:off x="212550" y="825875"/>
            <a:ext cx="87189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500">
                <a:solidFill>
                  <a:schemeClr val="dk1"/>
                </a:solidFill>
                <a:latin typeface="Open Sans"/>
                <a:ea typeface="Open Sans"/>
                <a:cs typeface="Open Sans"/>
                <a:sym typeface="Open Sans"/>
              </a:rPr>
              <a:t>整備されていない森林が増加傾向にある</a:t>
            </a:r>
            <a:endParaRPr b="1" sz="2500">
              <a:solidFill>
                <a:schemeClr val="dk1"/>
              </a:solidFill>
              <a:latin typeface="Open Sans"/>
              <a:ea typeface="Open Sans"/>
              <a:cs typeface="Open Sans"/>
              <a:sym typeface="Open Sans"/>
            </a:endParaRPr>
          </a:p>
        </p:txBody>
      </p:sp>
      <p:pic>
        <p:nvPicPr>
          <p:cNvPr id="72" name="Google Shape;72;p15"/>
          <p:cNvPicPr preferRelativeResize="0"/>
          <p:nvPr/>
        </p:nvPicPr>
        <p:blipFill>
          <a:blip r:embed="rId3">
            <a:alphaModFix/>
          </a:blip>
          <a:stretch>
            <a:fillRect/>
          </a:stretch>
        </p:blipFill>
        <p:spPr>
          <a:xfrm>
            <a:off x="887280" y="2031199"/>
            <a:ext cx="3322564" cy="2476500"/>
          </a:xfrm>
          <a:prstGeom prst="rect">
            <a:avLst/>
          </a:prstGeom>
          <a:noFill/>
          <a:ln>
            <a:noFill/>
          </a:ln>
        </p:spPr>
      </p:pic>
      <p:pic>
        <p:nvPicPr>
          <p:cNvPr id="73" name="Google Shape;73;p15"/>
          <p:cNvPicPr preferRelativeResize="0"/>
          <p:nvPr/>
        </p:nvPicPr>
        <p:blipFill>
          <a:blip r:embed="rId4">
            <a:alphaModFix/>
          </a:blip>
          <a:stretch>
            <a:fillRect/>
          </a:stretch>
        </p:blipFill>
        <p:spPr>
          <a:xfrm>
            <a:off x="4849504" y="2031200"/>
            <a:ext cx="3352800" cy="2476500"/>
          </a:xfrm>
          <a:prstGeom prst="rect">
            <a:avLst/>
          </a:prstGeom>
          <a:noFill/>
          <a:ln>
            <a:noFill/>
          </a:ln>
        </p:spPr>
      </p:pic>
      <p:sp>
        <p:nvSpPr>
          <p:cNvPr id="74" name="Google Shape;74;p15"/>
          <p:cNvSpPr txBox="1"/>
          <p:nvPr/>
        </p:nvSpPr>
        <p:spPr>
          <a:xfrm>
            <a:off x="212550" y="1274700"/>
            <a:ext cx="6764100" cy="708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200">
                <a:solidFill>
                  <a:schemeClr val="dk1"/>
                </a:solidFill>
                <a:latin typeface="Open Sans"/>
                <a:ea typeface="Open Sans"/>
                <a:cs typeface="Open Sans"/>
                <a:sym typeface="Open Sans"/>
              </a:rPr>
              <a:t>→特に</a:t>
            </a:r>
            <a:r>
              <a:rPr b="1" lang="ja" sz="3400">
                <a:solidFill>
                  <a:schemeClr val="dk1"/>
                </a:solidFill>
                <a:latin typeface="Open Sans"/>
                <a:ea typeface="Open Sans"/>
                <a:cs typeface="Open Sans"/>
                <a:sym typeface="Open Sans"/>
              </a:rPr>
              <a:t>竹</a:t>
            </a:r>
            <a:r>
              <a:rPr b="1" lang="ja" sz="2200">
                <a:solidFill>
                  <a:schemeClr val="dk1"/>
                </a:solidFill>
                <a:latin typeface="Open Sans"/>
                <a:ea typeface="Open Sans"/>
                <a:cs typeface="Open Sans"/>
                <a:sym typeface="Open Sans"/>
              </a:rPr>
              <a:t>が増えてしまっている</a:t>
            </a:r>
            <a:endParaRPr b="1" sz="2200">
              <a:solidFill>
                <a:schemeClr val="dk1"/>
              </a:solidFill>
              <a:latin typeface="Open Sans"/>
              <a:ea typeface="Open Sans"/>
              <a:cs typeface="Open Sans"/>
              <a:sym typeface="Open Sans"/>
            </a:endParaRPr>
          </a:p>
        </p:txBody>
      </p:sp>
      <p:sp>
        <p:nvSpPr>
          <p:cNvPr id="75" name="Google Shape;75;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4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a:t>これらによるメリット</a:t>
            </a:r>
            <a:endParaRPr b="1"/>
          </a:p>
        </p:txBody>
      </p:sp>
      <p:sp>
        <p:nvSpPr>
          <p:cNvPr id="302" name="Google Shape;302;p4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sz="2200"/>
              <a:t>・燃えるゴミとして捨てるより、</a:t>
            </a:r>
            <a:r>
              <a:rPr b="1" lang="ja" sz="2200">
                <a:solidFill>
                  <a:srgbClr val="FF0000"/>
                </a:solidFill>
              </a:rPr>
              <a:t>CO2 排出量が減る</a:t>
            </a:r>
            <a:endParaRPr b="1" sz="2200">
              <a:solidFill>
                <a:srgbClr val="FF0000"/>
              </a:solidFill>
            </a:endParaRPr>
          </a:p>
          <a:p>
            <a:pPr indent="0" lvl="0" marL="0" rtl="0" algn="l">
              <a:spcBef>
                <a:spcPts val="1200"/>
              </a:spcBef>
              <a:spcAft>
                <a:spcPts val="1200"/>
              </a:spcAft>
              <a:buNone/>
            </a:pPr>
            <a:r>
              <a:rPr b="1" lang="ja" sz="2200"/>
              <a:t>・竹が身近になる</a:t>
            </a:r>
            <a:endParaRPr b="1" sz="2200"/>
          </a:p>
        </p:txBody>
      </p:sp>
      <p:sp>
        <p:nvSpPr>
          <p:cNvPr id="303" name="Google Shape;303;p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6"/>
          <p:cNvSpPr txBox="1"/>
          <p:nvPr/>
        </p:nvSpPr>
        <p:spPr>
          <a:xfrm>
            <a:off x="191400" y="4636825"/>
            <a:ext cx="8761200" cy="446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t/>
            </a:r>
            <a:endParaRPr sz="1700">
              <a:solidFill>
                <a:schemeClr val="dk1"/>
              </a:solidFill>
              <a:latin typeface="Trebuchet MS"/>
              <a:ea typeface="Trebuchet MS"/>
              <a:cs typeface="Trebuchet MS"/>
              <a:sym typeface="Trebuchet MS"/>
            </a:endParaRPr>
          </a:p>
        </p:txBody>
      </p:sp>
      <p:pic>
        <p:nvPicPr>
          <p:cNvPr id="81" name="Google Shape;81;p16"/>
          <p:cNvPicPr preferRelativeResize="0"/>
          <p:nvPr/>
        </p:nvPicPr>
        <p:blipFill>
          <a:blip r:embed="rId3">
            <a:alphaModFix/>
          </a:blip>
          <a:stretch>
            <a:fillRect/>
          </a:stretch>
        </p:blipFill>
        <p:spPr>
          <a:xfrm>
            <a:off x="1578688" y="0"/>
            <a:ext cx="5986625" cy="4552251"/>
          </a:xfrm>
          <a:prstGeom prst="rect">
            <a:avLst/>
          </a:prstGeom>
          <a:noFill/>
          <a:ln>
            <a:noFill/>
          </a:ln>
        </p:spPr>
      </p:pic>
      <p:sp>
        <p:nvSpPr>
          <p:cNvPr id="82" name="Google Shape;82;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
        <p:nvSpPr>
          <p:cNvPr id="83" name="Google Shape;83;p16"/>
          <p:cNvSpPr txBox="1"/>
          <p:nvPr>
            <p:ph idx="4294967295" type="body"/>
          </p:nvPr>
        </p:nvSpPr>
        <p:spPr>
          <a:xfrm>
            <a:off x="2355175" y="4615825"/>
            <a:ext cx="6400200" cy="488400"/>
          </a:xfrm>
          <a:prstGeom prst="rect">
            <a:avLst/>
          </a:prstGeom>
        </p:spPr>
        <p:txBody>
          <a:bodyPr anchorCtr="0" anchor="t" bIns="91425" lIns="91425" spcFirstLastPara="1" rIns="91425" wrap="square" tIns="91425">
            <a:normAutofit fontScale="85000"/>
          </a:bodyPr>
          <a:lstStyle/>
          <a:p>
            <a:pPr indent="0" lvl="0" marL="0" rtl="0" algn="r">
              <a:lnSpc>
                <a:spcPct val="100000"/>
              </a:lnSpc>
              <a:spcBef>
                <a:spcPts val="0"/>
              </a:spcBef>
              <a:spcAft>
                <a:spcPts val="0"/>
              </a:spcAft>
              <a:buNone/>
            </a:pPr>
            <a:r>
              <a:rPr lang="ja" sz="2000">
                <a:latin typeface="Trebuchet MS"/>
                <a:ea typeface="Trebuchet MS"/>
                <a:cs typeface="Trebuchet MS"/>
                <a:sym typeface="Trebuchet MS"/>
              </a:rPr>
              <a:t> 鎌倉市都市景観部みどり課「鎌倉市森林の整備方針」より引用</a:t>
            </a:r>
            <a:endParaRPr sz="2000">
              <a:latin typeface="Trebuchet MS"/>
              <a:ea typeface="Trebuchet MS"/>
              <a:cs typeface="Trebuchet MS"/>
              <a:sym typeface="Trebuchet MS"/>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7"/>
          <p:cNvSpPr txBox="1"/>
          <p:nvPr/>
        </p:nvSpPr>
        <p:spPr>
          <a:xfrm>
            <a:off x="195888" y="117256"/>
            <a:ext cx="89481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5000">
                <a:solidFill>
                  <a:schemeClr val="dk1"/>
                </a:solidFill>
                <a:latin typeface="Open Sans"/>
                <a:ea typeface="Open Sans"/>
                <a:cs typeface="Open Sans"/>
                <a:sym typeface="Open Sans"/>
              </a:rPr>
              <a:t>竹の管理問題</a:t>
            </a:r>
            <a:endParaRPr b="1" sz="5000">
              <a:solidFill>
                <a:schemeClr val="dk1"/>
              </a:solidFill>
              <a:latin typeface="Open Sans"/>
              <a:ea typeface="Open Sans"/>
              <a:cs typeface="Open Sans"/>
              <a:sym typeface="Open Sans"/>
            </a:endParaRPr>
          </a:p>
        </p:txBody>
      </p:sp>
      <p:sp>
        <p:nvSpPr>
          <p:cNvPr id="89" name="Google Shape;89;p17"/>
          <p:cNvSpPr txBox="1"/>
          <p:nvPr/>
        </p:nvSpPr>
        <p:spPr>
          <a:xfrm>
            <a:off x="195900" y="1718057"/>
            <a:ext cx="9144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500">
                <a:solidFill>
                  <a:schemeClr val="dk1"/>
                </a:solidFill>
                <a:latin typeface="Open Sans"/>
                <a:ea typeface="Open Sans"/>
                <a:cs typeface="Open Sans"/>
                <a:sym typeface="Open Sans"/>
              </a:rPr>
              <a:t>・増え続けた</a:t>
            </a:r>
            <a:r>
              <a:rPr b="1" lang="ja" sz="2500">
                <a:solidFill>
                  <a:srgbClr val="FF0000"/>
                </a:solidFill>
                <a:latin typeface="Open Sans"/>
                <a:ea typeface="Open Sans"/>
                <a:cs typeface="Open Sans"/>
                <a:sym typeface="Open Sans"/>
              </a:rPr>
              <a:t>竹</a:t>
            </a:r>
            <a:r>
              <a:rPr b="1" lang="ja" sz="2500">
                <a:solidFill>
                  <a:schemeClr val="dk1"/>
                </a:solidFill>
                <a:latin typeface="Open Sans"/>
                <a:ea typeface="Open Sans"/>
                <a:cs typeface="Open Sans"/>
                <a:sym typeface="Open Sans"/>
              </a:rPr>
              <a:t>は森林1haあたり</a:t>
            </a:r>
            <a:r>
              <a:rPr b="1" lang="ja" sz="3000">
                <a:solidFill>
                  <a:schemeClr val="dk1"/>
                </a:solidFill>
                <a:latin typeface="Open Sans"/>
                <a:ea typeface="Open Sans"/>
                <a:cs typeface="Open Sans"/>
                <a:sym typeface="Open Sans"/>
              </a:rPr>
              <a:t>1600本</a:t>
            </a:r>
            <a:r>
              <a:rPr b="1" lang="ja" sz="2500">
                <a:solidFill>
                  <a:schemeClr val="dk1"/>
                </a:solidFill>
                <a:latin typeface="Open Sans"/>
                <a:ea typeface="Open Sans"/>
                <a:cs typeface="Open Sans"/>
                <a:sym typeface="Open Sans"/>
              </a:rPr>
              <a:t>を上回る</a:t>
            </a:r>
            <a:endParaRPr b="1" sz="2500">
              <a:solidFill>
                <a:schemeClr val="dk1"/>
              </a:solidFill>
              <a:latin typeface="Open Sans"/>
              <a:ea typeface="Open Sans"/>
              <a:cs typeface="Open Sans"/>
              <a:sym typeface="Open Sans"/>
            </a:endParaRPr>
          </a:p>
        </p:txBody>
      </p:sp>
      <p:sp>
        <p:nvSpPr>
          <p:cNvPr id="90" name="Google Shape;90;p17"/>
          <p:cNvSpPr txBox="1"/>
          <p:nvPr/>
        </p:nvSpPr>
        <p:spPr>
          <a:xfrm>
            <a:off x="195899" y="1071561"/>
            <a:ext cx="73005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000">
                <a:solidFill>
                  <a:schemeClr val="dk1"/>
                </a:solidFill>
                <a:latin typeface="Open Sans"/>
                <a:ea typeface="Open Sans"/>
                <a:cs typeface="Open Sans"/>
                <a:sym typeface="Open Sans"/>
              </a:rPr>
              <a:t>管理不足による実害</a:t>
            </a:r>
            <a:endParaRPr b="1" sz="3000">
              <a:solidFill>
                <a:schemeClr val="dk1"/>
              </a:solidFill>
              <a:latin typeface="Open Sans"/>
              <a:ea typeface="Open Sans"/>
              <a:cs typeface="Open Sans"/>
              <a:sym typeface="Open Sans"/>
            </a:endParaRPr>
          </a:p>
        </p:txBody>
      </p:sp>
      <p:sp>
        <p:nvSpPr>
          <p:cNvPr id="91" name="Google Shape;91;p17"/>
          <p:cNvSpPr txBox="1"/>
          <p:nvPr/>
        </p:nvSpPr>
        <p:spPr>
          <a:xfrm>
            <a:off x="578558" y="2107948"/>
            <a:ext cx="730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000">
                <a:solidFill>
                  <a:schemeClr val="dk1"/>
                </a:solidFill>
                <a:latin typeface="Open Sans"/>
                <a:ea typeface="Open Sans"/>
                <a:cs typeface="Open Sans"/>
                <a:sym typeface="Open Sans"/>
              </a:rPr>
              <a:t>→人員不足も相まり伐採が追いつかない</a:t>
            </a:r>
            <a:endParaRPr b="1" sz="2000">
              <a:solidFill>
                <a:schemeClr val="dk1"/>
              </a:solidFill>
              <a:latin typeface="Open Sans"/>
              <a:ea typeface="Open Sans"/>
              <a:cs typeface="Open Sans"/>
              <a:sym typeface="Open Sans"/>
            </a:endParaRPr>
          </a:p>
        </p:txBody>
      </p:sp>
      <p:sp>
        <p:nvSpPr>
          <p:cNvPr id="92" name="Google Shape;92;p17"/>
          <p:cNvSpPr txBox="1"/>
          <p:nvPr/>
        </p:nvSpPr>
        <p:spPr>
          <a:xfrm>
            <a:off x="195894" y="2600559"/>
            <a:ext cx="7300500" cy="569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500">
                <a:solidFill>
                  <a:schemeClr val="dk1"/>
                </a:solidFill>
                <a:latin typeface="Open Sans"/>
                <a:ea typeface="Open Sans"/>
                <a:cs typeface="Open Sans"/>
                <a:sym typeface="Open Sans"/>
              </a:rPr>
              <a:t>・土砂災害や獣災に繋がる</a:t>
            </a:r>
            <a:endParaRPr b="1" sz="2500">
              <a:solidFill>
                <a:schemeClr val="dk1"/>
              </a:solidFill>
              <a:latin typeface="Open Sans"/>
              <a:ea typeface="Open Sans"/>
              <a:cs typeface="Open Sans"/>
              <a:sym typeface="Open Sans"/>
            </a:endParaRPr>
          </a:p>
        </p:txBody>
      </p:sp>
      <p:sp>
        <p:nvSpPr>
          <p:cNvPr id="93" name="Google Shape;93;p17"/>
          <p:cNvSpPr txBox="1"/>
          <p:nvPr/>
        </p:nvSpPr>
        <p:spPr>
          <a:xfrm>
            <a:off x="578558" y="3066365"/>
            <a:ext cx="730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ja" sz="2000">
                <a:solidFill>
                  <a:schemeClr val="dk1"/>
                </a:solidFill>
                <a:latin typeface="Open Sans"/>
                <a:ea typeface="Open Sans"/>
                <a:cs typeface="Open Sans"/>
                <a:sym typeface="Open Sans"/>
              </a:rPr>
              <a:t>→横に広がる</a:t>
            </a:r>
            <a:r>
              <a:rPr b="1" lang="ja" sz="2000">
                <a:solidFill>
                  <a:srgbClr val="FF0000"/>
                </a:solidFill>
                <a:latin typeface="Open Sans"/>
                <a:ea typeface="Open Sans"/>
                <a:cs typeface="Open Sans"/>
                <a:sym typeface="Open Sans"/>
              </a:rPr>
              <a:t>竹の根</a:t>
            </a:r>
            <a:r>
              <a:rPr b="1" lang="ja" sz="2000">
                <a:solidFill>
                  <a:schemeClr val="dk1"/>
                </a:solidFill>
                <a:latin typeface="Open Sans"/>
                <a:ea typeface="Open Sans"/>
                <a:cs typeface="Open Sans"/>
                <a:sym typeface="Open Sans"/>
              </a:rPr>
              <a:t>は地盤を緩めてしまう</a:t>
            </a:r>
            <a:endParaRPr sz="2000">
              <a:solidFill>
                <a:schemeClr val="dk1"/>
              </a:solidFill>
              <a:latin typeface="Open Sans"/>
              <a:ea typeface="Open Sans"/>
              <a:cs typeface="Open Sans"/>
              <a:sym typeface="Open Sans"/>
            </a:endParaRPr>
          </a:p>
        </p:txBody>
      </p:sp>
      <p:sp>
        <p:nvSpPr>
          <p:cNvPr id="94" name="Google Shape;94;p17"/>
          <p:cNvSpPr txBox="1"/>
          <p:nvPr/>
        </p:nvSpPr>
        <p:spPr>
          <a:xfrm>
            <a:off x="578558" y="3483045"/>
            <a:ext cx="73005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2000">
                <a:solidFill>
                  <a:schemeClr val="dk1"/>
                </a:solidFill>
                <a:latin typeface="Open Sans"/>
                <a:ea typeface="Open Sans"/>
                <a:cs typeface="Open Sans"/>
                <a:sym typeface="Open Sans"/>
              </a:rPr>
              <a:t>→放置された</a:t>
            </a:r>
            <a:r>
              <a:rPr b="1" lang="ja" sz="2000">
                <a:solidFill>
                  <a:srgbClr val="FF0000"/>
                </a:solidFill>
                <a:latin typeface="Open Sans"/>
                <a:ea typeface="Open Sans"/>
                <a:cs typeface="Open Sans"/>
                <a:sym typeface="Open Sans"/>
              </a:rPr>
              <a:t>竹林</a:t>
            </a:r>
            <a:r>
              <a:rPr b="1" lang="ja" sz="2000">
                <a:solidFill>
                  <a:schemeClr val="dk1"/>
                </a:solidFill>
                <a:latin typeface="Open Sans"/>
                <a:ea typeface="Open Sans"/>
                <a:cs typeface="Open Sans"/>
                <a:sym typeface="Open Sans"/>
              </a:rPr>
              <a:t>に野生動物が住み着いてしまう</a:t>
            </a:r>
            <a:endParaRPr sz="2000">
              <a:solidFill>
                <a:schemeClr val="dk1"/>
              </a:solidFill>
              <a:latin typeface="Open Sans"/>
              <a:ea typeface="Open Sans"/>
              <a:cs typeface="Open Sans"/>
              <a:sym typeface="Open Sans"/>
            </a:endParaRPr>
          </a:p>
        </p:txBody>
      </p:sp>
      <p:pic>
        <p:nvPicPr>
          <p:cNvPr id="95" name="Google Shape;95;p17"/>
          <p:cNvPicPr preferRelativeResize="0"/>
          <p:nvPr/>
        </p:nvPicPr>
        <p:blipFill>
          <a:blip r:embed="rId3">
            <a:alphaModFix/>
          </a:blip>
          <a:stretch>
            <a:fillRect/>
          </a:stretch>
        </p:blipFill>
        <p:spPr>
          <a:xfrm>
            <a:off x="7038298" y="2990447"/>
            <a:ext cx="2105695" cy="2148675"/>
          </a:xfrm>
          <a:prstGeom prst="rect">
            <a:avLst/>
          </a:prstGeom>
          <a:noFill/>
          <a:ln>
            <a:noFill/>
          </a:ln>
        </p:spPr>
      </p:pic>
      <p:sp>
        <p:nvSpPr>
          <p:cNvPr id="96" name="Google Shape;96;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8"/>
          <p:cNvSpPr txBox="1"/>
          <p:nvPr/>
        </p:nvSpPr>
        <p:spPr>
          <a:xfrm>
            <a:off x="1913400" y="1979100"/>
            <a:ext cx="5317200" cy="1185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6500">
                <a:solidFill>
                  <a:schemeClr val="dk1"/>
                </a:solidFill>
                <a:latin typeface="Open Sans"/>
                <a:ea typeface="Open Sans"/>
                <a:cs typeface="Open Sans"/>
                <a:sym typeface="Open Sans"/>
              </a:rPr>
              <a:t>竹整備が必要</a:t>
            </a:r>
            <a:endParaRPr b="1" sz="6500">
              <a:solidFill>
                <a:schemeClr val="dk1"/>
              </a:solidFill>
              <a:latin typeface="Open Sans"/>
              <a:ea typeface="Open Sans"/>
              <a:cs typeface="Open Sans"/>
              <a:sym typeface="Open Sans"/>
            </a:endParaRPr>
          </a:p>
        </p:txBody>
      </p:sp>
      <p:pic>
        <p:nvPicPr>
          <p:cNvPr id="102" name="Google Shape;102;p18"/>
          <p:cNvPicPr preferRelativeResize="0"/>
          <p:nvPr/>
        </p:nvPicPr>
        <p:blipFill>
          <a:blip r:embed="rId3">
            <a:alphaModFix/>
          </a:blip>
          <a:stretch>
            <a:fillRect/>
          </a:stretch>
        </p:blipFill>
        <p:spPr>
          <a:xfrm>
            <a:off x="0" y="3590925"/>
            <a:ext cx="2952750" cy="1552575"/>
          </a:xfrm>
          <a:prstGeom prst="rect">
            <a:avLst/>
          </a:prstGeom>
          <a:noFill/>
          <a:ln>
            <a:noFill/>
          </a:ln>
        </p:spPr>
      </p:pic>
      <p:pic>
        <p:nvPicPr>
          <p:cNvPr id="103" name="Google Shape;103;p18"/>
          <p:cNvPicPr preferRelativeResize="0"/>
          <p:nvPr/>
        </p:nvPicPr>
        <p:blipFill>
          <a:blip r:embed="rId4">
            <a:alphaModFix/>
          </a:blip>
          <a:stretch>
            <a:fillRect/>
          </a:stretch>
        </p:blipFill>
        <p:spPr>
          <a:xfrm>
            <a:off x="7353300" y="55575"/>
            <a:ext cx="1674300" cy="1674300"/>
          </a:xfrm>
          <a:prstGeom prst="rect">
            <a:avLst/>
          </a:prstGeom>
          <a:noFill/>
          <a:ln>
            <a:noFill/>
          </a:ln>
        </p:spPr>
      </p:pic>
      <p:sp>
        <p:nvSpPr>
          <p:cNvPr id="104" name="Google Shape;104;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9"/>
          <p:cNvSpPr txBox="1"/>
          <p:nvPr/>
        </p:nvSpPr>
        <p:spPr>
          <a:xfrm>
            <a:off x="281700" y="1319150"/>
            <a:ext cx="8580600" cy="33108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ja" sz="2600">
                <a:solidFill>
                  <a:schemeClr val="dk1"/>
                </a:solidFill>
                <a:latin typeface="Open Sans"/>
                <a:ea typeface="Open Sans"/>
                <a:cs typeface="Open Sans"/>
                <a:sym typeface="Open Sans"/>
              </a:rPr>
              <a:t>現状</a:t>
            </a:r>
            <a:endParaRPr b="1" sz="2600">
              <a:solidFill>
                <a:schemeClr val="dk1"/>
              </a:solidFill>
              <a:latin typeface="Open Sans"/>
              <a:ea typeface="Open Sans"/>
              <a:cs typeface="Open Sans"/>
              <a:sym typeface="Open Sans"/>
            </a:endParaRPr>
          </a:p>
          <a:p>
            <a:pPr indent="0" lvl="0" marL="0" rtl="0" algn="l">
              <a:lnSpc>
                <a:spcPct val="115000"/>
              </a:lnSpc>
              <a:spcBef>
                <a:spcPts val="1200"/>
              </a:spcBef>
              <a:spcAft>
                <a:spcPts val="0"/>
              </a:spcAft>
              <a:buClr>
                <a:schemeClr val="dk1"/>
              </a:buClr>
              <a:buSzPts val="1100"/>
              <a:buFont typeface="Arial"/>
              <a:buNone/>
            </a:pPr>
            <a:r>
              <a:rPr b="1" lang="ja" sz="2200">
                <a:solidFill>
                  <a:schemeClr val="dk1"/>
                </a:solidFill>
                <a:latin typeface="Open Sans"/>
                <a:ea typeface="Open Sans"/>
                <a:cs typeface="Open Sans"/>
                <a:sym typeface="Open Sans"/>
              </a:rPr>
              <a:t>・森林整備のボランティアには年配の方が多く若者が少ない。</a:t>
            </a:r>
            <a:endParaRPr b="1" sz="2200">
              <a:solidFill>
                <a:schemeClr val="dk1"/>
              </a:solidFill>
              <a:latin typeface="Open Sans"/>
              <a:ea typeface="Open Sans"/>
              <a:cs typeface="Open Sans"/>
              <a:sym typeface="Open Sans"/>
            </a:endParaRPr>
          </a:p>
          <a:p>
            <a:pPr indent="0" lvl="0" marL="0" rtl="0" algn="l">
              <a:lnSpc>
                <a:spcPct val="115000"/>
              </a:lnSpc>
              <a:spcBef>
                <a:spcPts val="1200"/>
              </a:spcBef>
              <a:spcAft>
                <a:spcPts val="0"/>
              </a:spcAft>
              <a:buClr>
                <a:schemeClr val="dk1"/>
              </a:buClr>
              <a:buSzPts val="1100"/>
              <a:buFont typeface="Arial"/>
              <a:buNone/>
            </a:pPr>
            <a:r>
              <a:rPr b="1" lang="ja" sz="2200">
                <a:solidFill>
                  <a:schemeClr val="dk1"/>
                </a:solidFill>
                <a:latin typeface="Open Sans"/>
                <a:ea typeface="Open Sans"/>
                <a:cs typeface="Open Sans"/>
                <a:sym typeface="Open Sans"/>
              </a:rPr>
              <a:t>→竹林の伐採になど力仕事なども多いため若者を必要としている</a:t>
            </a:r>
            <a:endParaRPr b="1" sz="2200">
              <a:solidFill>
                <a:schemeClr val="dk1"/>
              </a:solidFill>
              <a:latin typeface="Open Sans"/>
              <a:ea typeface="Open Sans"/>
              <a:cs typeface="Open Sans"/>
              <a:sym typeface="Open Sans"/>
            </a:endParaRPr>
          </a:p>
          <a:p>
            <a:pPr indent="0" lvl="0" marL="0" rtl="0" algn="l">
              <a:lnSpc>
                <a:spcPct val="115000"/>
              </a:lnSpc>
              <a:spcBef>
                <a:spcPts val="1200"/>
              </a:spcBef>
              <a:spcAft>
                <a:spcPts val="0"/>
              </a:spcAft>
              <a:buNone/>
            </a:pPr>
            <a:r>
              <a:t/>
            </a:r>
            <a:endParaRPr b="1" sz="2200">
              <a:solidFill>
                <a:schemeClr val="dk1"/>
              </a:solidFill>
              <a:latin typeface="Open Sans"/>
              <a:ea typeface="Open Sans"/>
              <a:cs typeface="Open Sans"/>
              <a:sym typeface="Open Sans"/>
            </a:endParaRPr>
          </a:p>
          <a:p>
            <a:pPr indent="0" lvl="0" marL="0" rtl="0" algn="l">
              <a:lnSpc>
                <a:spcPct val="115000"/>
              </a:lnSpc>
              <a:spcBef>
                <a:spcPts val="1200"/>
              </a:spcBef>
              <a:spcAft>
                <a:spcPts val="0"/>
              </a:spcAft>
              <a:buNone/>
            </a:pPr>
            <a:r>
              <a:rPr b="1" lang="ja" sz="2200">
                <a:solidFill>
                  <a:schemeClr val="dk1"/>
                </a:solidFill>
                <a:latin typeface="Open Sans"/>
                <a:ea typeface="Open Sans"/>
                <a:cs typeface="Open Sans"/>
                <a:sym typeface="Open Sans"/>
              </a:rPr>
              <a:t>・どんどん竹害が深刻化しているが</a:t>
            </a:r>
            <a:endParaRPr b="1" sz="2200">
              <a:solidFill>
                <a:schemeClr val="dk1"/>
              </a:solidFill>
              <a:latin typeface="Open Sans"/>
              <a:ea typeface="Open Sans"/>
              <a:cs typeface="Open Sans"/>
              <a:sym typeface="Open Sans"/>
            </a:endParaRPr>
          </a:p>
          <a:p>
            <a:pPr indent="0" lvl="0" marL="0" rtl="0" algn="l">
              <a:lnSpc>
                <a:spcPct val="115000"/>
              </a:lnSpc>
              <a:spcBef>
                <a:spcPts val="1200"/>
              </a:spcBef>
              <a:spcAft>
                <a:spcPts val="1200"/>
              </a:spcAft>
              <a:buClr>
                <a:schemeClr val="dk1"/>
              </a:buClr>
              <a:buSzPts val="1100"/>
              <a:buFont typeface="Arial"/>
              <a:buNone/>
            </a:pPr>
            <a:r>
              <a:rPr b="1" lang="ja" sz="2200">
                <a:solidFill>
                  <a:schemeClr val="dk1"/>
                </a:solidFill>
                <a:latin typeface="Open Sans"/>
                <a:ea typeface="Open Sans"/>
                <a:cs typeface="Open Sans"/>
                <a:sym typeface="Open Sans"/>
              </a:rPr>
              <a:t>　それを意識している若者が少ない。</a:t>
            </a:r>
            <a:endParaRPr sz="1700">
              <a:solidFill>
                <a:schemeClr val="dk1"/>
              </a:solidFill>
              <a:latin typeface="Open Sans"/>
              <a:ea typeface="Open Sans"/>
              <a:cs typeface="Open Sans"/>
              <a:sym typeface="Open Sans"/>
            </a:endParaRPr>
          </a:p>
        </p:txBody>
      </p:sp>
      <p:sp>
        <p:nvSpPr>
          <p:cNvPr id="110" name="Google Shape;110;p19"/>
          <p:cNvSpPr txBox="1"/>
          <p:nvPr/>
        </p:nvSpPr>
        <p:spPr>
          <a:xfrm>
            <a:off x="281700" y="290475"/>
            <a:ext cx="69711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4000">
                <a:solidFill>
                  <a:schemeClr val="dk1"/>
                </a:solidFill>
                <a:latin typeface="Open Sans"/>
                <a:ea typeface="Open Sans"/>
                <a:cs typeface="Open Sans"/>
                <a:sym typeface="Open Sans"/>
              </a:rPr>
              <a:t>ところが...</a:t>
            </a:r>
            <a:endParaRPr b="1" sz="4000">
              <a:solidFill>
                <a:schemeClr val="dk1"/>
              </a:solidFill>
              <a:latin typeface="Open Sans"/>
              <a:ea typeface="Open Sans"/>
              <a:cs typeface="Open Sans"/>
              <a:sym typeface="Open Sans"/>
            </a:endParaRPr>
          </a:p>
        </p:txBody>
      </p:sp>
      <p:sp>
        <p:nvSpPr>
          <p:cNvPr id="111" name="Google Shape;111;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0"/>
          <p:cNvSpPr txBox="1"/>
          <p:nvPr>
            <p:ph type="title"/>
          </p:nvPr>
        </p:nvSpPr>
        <p:spPr>
          <a:xfrm>
            <a:off x="311700" y="2156100"/>
            <a:ext cx="8520600" cy="831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sz="4000"/>
              <a:t>目的：学生に竹への興味を持ってもらう</a:t>
            </a:r>
            <a:endParaRPr b="1" sz="4000"/>
          </a:p>
        </p:txBody>
      </p:sp>
      <p:sp>
        <p:nvSpPr>
          <p:cNvPr id="117" name="Google Shape;117;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a:latin typeface="Open Sans"/>
                <a:ea typeface="Open Sans"/>
                <a:cs typeface="Open Sans"/>
                <a:sym typeface="Open Sans"/>
              </a:rPr>
              <a:t>当初作りたかったもの</a:t>
            </a:r>
            <a:endParaRPr b="1">
              <a:latin typeface="Open Sans"/>
              <a:ea typeface="Open Sans"/>
              <a:cs typeface="Open Sans"/>
              <a:sym typeface="Open Sans"/>
            </a:endParaRPr>
          </a:p>
        </p:txBody>
      </p:sp>
      <p:sp>
        <p:nvSpPr>
          <p:cNvPr id="123" name="Google Shape;123;p21"/>
          <p:cNvSpPr txBox="1"/>
          <p:nvPr>
            <p:ph idx="1" type="body"/>
          </p:nvPr>
        </p:nvSpPr>
        <p:spPr>
          <a:xfrm>
            <a:off x="311700" y="752125"/>
            <a:ext cx="8520600" cy="3827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ja" sz="2400">
                <a:latin typeface="Open Sans SemiBold"/>
                <a:ea typeface="Open Sans SemiBold"/>
                <a:cs typeface="Open Sans SemiBold"/>
                <a:sym typeface="Open Sans SemiBold"/>
              </a:rPr>
              <a:t>​​</a:t>
            </a:r>
            <a:endParaRPr sz="2400">
              <a:latin typeface="Open Sans SemiBold"/>
              <a:ea typeface="Open Sans SemiBold"/>
              <a:cs typeface="Open Sans SemiBold"/>
              <a:sym typeface="Open Sans SemiBold"/>
            </a:endParaRPr>
          </a:p>
          <a:p>
            <a:pPr indent="0" lvl="0" marL="0" rtl="0" algn="ctr">
              <a:spcBef>
                <a:spcPts val="1200"/>
              </a:spcBef>
              <a:spcAft>
                <a:spcPts val="0"/>
              </a:spcAft>
              <a:buNone/>
            </a:pPr>
            <a:r>
              <a:rPr lang="ja" sz="3300">
                <a:latin typeface="Open Sans SemiBold"/>
                <a:ea typeface="Open Sans SemiBold"/>
                <a:cs typeface="Open Sans SemiBold"/>
                <a:sym typeface="Open Sans SemiBold"/>
              </a:rPr>
              <a:t>​​​竹製</a:t>
            </a:r>
            <a:r>
              <a:rPr lang="ja" sz="2400"/>
              <a:t>の</a:t>
            </a:r>
            <a:r>
              <a:rPr lang="ja" sz="2400">
                <a:latin typeface="Open Sans SemiBold"/>
                <a:ea typeface="Open Sans SemiBold"/>
                <a:cs typeface="Open Sans SemiBold"/>
                <a:sym typeface="Open Sans SemiBold"/>
              </a:rPr>
              <a:t>植木鉢</a:t>
            </a:r>
            <a:endParaRPr sz="2400">
              <a:latin typeface="Open Sans SemiBold"/>
              <a:ea typeface="Open Sans SemiBold"/>
              <a:cs typeface="Open Sans SemiBold"/>
              <a:sym typeface="Open Sans SemiBold"/>
            </a:endParaRPr>
          </a:p>
          <a:p>
            <a:pPr indent="0" lvl="0" marL="0" rtl="0" algn="ctr">
              <a:spcBef>
                <a:spcPts val="1200"/>
              </a:spcBef>
              <a:spcAft>
                <a:spcPts val="0"/>
              </a:spcAft>
              <a:buNone/>
            </a:pPr>
            <a:r>
              <a:rPr lang="ja" sz="5300">
                <a:solidFill>
                  <a:srgbClr val="FF0000"/>
                </a:solidFill>
                <a:latin typeface="Open Sans SemiBold"/>
                <a:ea typeface="Open Sans SemiBold"/>
                <a:cs typeface="Open Sans SemiBold"/>
                <a:sym typeface="Open Sans SemiBold"/>
              </a:rPr>
              <a:t>＋</a:t>
            </a:r>
            <a:endParaRPr sz="5300">
              <a:solidFill>
                <a:srgbClr val="FF0000"/>
              </a:solidFill>
              <a:latin typeface="Open Sans SemiBold"/>
              <a:ea typeface="Open Sans SemiBold"/>
              <a:cs typeface="Open Sans SemiBold"/>
              <a:sym typeface="Open Sans SemiBold"/>
            </a:endParaRPr>
          </a:p>
          <a:p>
            <a:pPr indent="0" lvl="0" marL="0" rtl="0" algn="ctr">
              <a:spcBef>
                <a:spcPts val="1200"/>
              </a:spcBef>
              <a:spcAft>
                <a:spcPts val="1200"/>
              </a:spcAft>
              <a:buNone/>
            </a:pPr>
            <a:r>
              <a:rPr lang="ja" sz="2400">
                <a:latin typeface="Open Sans SemiBold"/>
                <a:ea typeface="Open Sans SemiBold"/>
                <a:cs typeface="Open Sans SemiBold"/>
                <a:sym typeface="Open Sans SemiBold"/>
              </a:rPr>
              <a:t>「温度管理」「湿度管理」</a:t>
            </a:r>
            <a:r>
              <a:rPr lang="ja" sz="2400"/>
              <a:t>の</a:t>
            </a:r>
            <a:r>
              <a:rPr lang="ja" sz="3300">
                <a:latin typeface="Open Sans SemiBold"/>
                <a:ea typeface="Open Sans SemiBold"/>
                <a:cs typeface="Open Sans SemiBold"/>
                <a:sym typeface="Open Sans SemiBold"/>
              </a:rPr>
              <a:t>AI</a:t>
            </a:r>
            <a:r>
              <a:rPr lang="ja" sz="2400"/>
              <a:t>を搭載</a:t>
            </a:r>
            <a:endParaRPr sz="2400"/>
          </a:p>
        </p:txBody>
      </p:sp>
      <p:pic>
        <p:nvPicPr>
          <p:cNvPr id="124" name="Google Shape;124;p21"/>
          <p:cNvPicPr preferRelativeResize="0"/>
          <p:nvPr/>
        </p:nvPicPr>
        <p:blipFill>
          <a:blip r:embed="rId3">
            <a:alphaModFix/>
          </a:blip>
          <a:stretch>
            <a:fillRect/>
          </a:stretch>
        </p:blipFill>
        <p:spPr>
          <a:xfrm>
            <a:off x="751175" y="3391425"/>
            <a:ext cx="1541500" cy="1610150"/>
          </a:xfrm>
          <a:prstGeom prst="rect">
            <a:avLst/>
          </a:prstGeom>
          <a:noFill/>
          <a:ln>
            <a:noFill/>
          </a:ln>
        </p:spPr>
      </p:pic>
      <p:pic>
        <p:nvPicPr>
          <p:cNvPr id="125" name="Google Shape;125;p21"/>
          <p:cNvPicPr preferRelativeResize="0"/>
          <p:nvPr/>
        </p:nvPicPr>
        <p:blipFill>
          <a:blip r:embed="rId4">
            <a:alphaModFix/>
          </a:blip>
          <a:stretch>
            <a:fillRect/>
          </a:stretch>
        </p:blipFill>
        <p:spPr>
          <a:xfrm>
            <a:off x="7169350" y="2935675"/>
            <a:ext cx="1877600" cy="1894025"/>
          </a:xfrm>
          <a:prstGeom prst="rect">
            <a:avLst/>
          </a:prstGeom>
          <a:noFill/>
          <a:ln>
            <a:noFill/>
          </a:ln>
        </p:spPr>
      </p:pic>
      <p:pic>
        <p:nvPicPr>
          <p:cNvPr id="126" name="Google Shape;126;p21"/>
          <p:cNvPicPr preferRelativeResize="0"/>
          <p:nvPr/>
        </p:nvPicPr>
        <p:blipFill>
          <a:blip r:embed="rId5">
            <a:alphaModFix/>
          </a:blip>
          <a:stretch>
            <a:fillRect/>
          </a:stretch>
        </p:blipFill>
        <p:spPr>
          <a:xfrm rot="-942315">
            <a:off x="142275" y="2765852"/>
            <a:ext cx="1219375" cy="1219375"/>
          </a:xfrm>
          <a:prstGeom prst="rect">
            <a:avLst/>
          </a:prstGeom>
          <a:noFill/>
          <a:ln>
            <a:noFill/>
          </a:ln>
        </p:spPr>
      </p:pic>
      <p:pic>
        <p:nvPicPr>
          <p:cNvPr id="127" name="Google Shape;127;p21"/>
          <p:cNvPicPr preferRelativeResize="0"/>
          <p:nvPr/>
        </p:nvPicPr>
        <p:blipFill>
          <a:blip r:embed="rId6">
            <a:alphaModFix/>
          </a:blip>
          <a:stretch>
            <a:fillRect/>
          </a:stretch>
        </p:blipFill>
        <p:spPr>
          <a:xfrm rot="-53">
            <a:off x="2292681" y="1147240"/>
            <a:ext cx="1164265" cy="1164263"/>
          </a:xfrm>
          <a:prstGeom prst="rect">
            <a:avLst/>
          </a:prstGeom>
          <a:noFill/>
          <a:ln>
            <a:noFill/>
          </a:ln>
        </p:spPr>
      </p:pic>
      <p:pic>
        <p:nvPicPr>
          <p:cNvPr id="128" name="Google Shape;128;p21"/>
          <p:cNvPicPr preferRelativeResize="0"/>
          <p:nvPr/>
        </p:nvPicPr>
        <p:blipFill>
          <a:blip r:embed="rId7">
            <a:alphaModFix/>
          </a:blip>
          <a:stretch>
            <a:fillRect/>
          </a:stretch>
        </p:blipFill>
        <p:spPr>
          <a:xfrm>
            <a:off x="5755525" y="1147225"/>
            <a:ext cx="1619856" cy="1164274"/>
          </a:xfrm>
          <a:prstGeom prst="rect">
            <a:avLst/>
          </a:prstGeom>
          <a:noFill/>
          <a:ln>
            <a:noFill/>
          </a:ln>
        </p:spPr>
      </p:pic>
      <p:sp>
        <p:nvSpPr>
          <p:cNvPr id="129" name="Google Shape;129;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