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slide" Target="slides/slide16.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trip.jp/article/577709"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trip.jp/article/577709"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trip.jp/article/577709"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49ed6e31f92e4cb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49ed6e31f92e4cb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bc6162ce09_3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2bc6162ce09_3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7aa436eaeeb202a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7aa436eaeeb202a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49ed6e31f92e4cb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49ed6e31f92e4cb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https://drive.google.com/file/d/1NjCZoQIi_64aF3vCGBMzDrB-II2BZQGz/view</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bc6162ce09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2bc6162ce0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49ed6e31f92e4cb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7" name="Google Shape;147;g349ed6e31f92e4cb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ef7150640376d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ef7150640376d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49ed6e31f92e4cb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 name="Google Shape;58;g349ed6e31f92e4c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55f499e76d63c30e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55f499e76d63c30e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2bc6162ce09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2bc6162ce09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2bc6162ce09_1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2bc6162ce09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u="sng">
                <a:solidFill>
                  <a:schemeClr val="hlink"/>
                </a:solidFill>
                <a:hlinkClick r:id="rId2"/>
              </a:rPr>
              <a:t>https://co-trip.jp/article/577709</a:t>
            </a:r>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2bc6162ce09_3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 name="Google Shape;88;g2bc6162ce09_3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u="sng">
                <a:solidFill>
                  <a:schemeClr val="hlink"/>
                </a:solidFill>
                <a:hlinkClick r:id="rId2"/>
              </a:rPr>
              <a:t>https://co-trip.jp/article/577709</a:t>
            </a:r>
            <a:endParaRPr/>
          </a:p>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bc6162ce09_3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2bc6162ce09_3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u="sng">
                <a:solidFill>
                  <a:schemeClr val="hlink"/>
                </a:solidFill>
                <a:hlinkClick r:id="rId2"/>
              </a:rPr>
              <a:t>https://co-trip.jp/article/577709</a:t>
            </a:r>
            <a:endParaRPr/>
          </a:p>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349ed6e31f92e4cb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349ed6e31f92e4cb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349ed6e31f92e4cb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349ed6e31f92e4cb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j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4.jpg"/><Relationship Id="rId4"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3.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drive.google.com/file/d/1NjCZoQIi_64aF3vCGBMzDrB-II2BZQGz/view" TargetMode="External"/><Relationship Id="rId4"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1.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jpg"/><Relationship Id="rId4"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jpg"/><Relationship Id="rId4" Type="http://schemas.openxmlformats.org/officeDocument/2006/relationships/image" Target="../media/image16.jpg"/><Relationship Id="rId5"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5.jpg"/><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2873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ja"/>
              <a:t>(仮)</a:t>
            </a:r>
            <a:endParaRPr/>
          </a:p>
          <a:p>
            <a:pPr indent="0" lvl="0" marL="0" rtl="0" algn="ctr">
              <a:spcBef>
                <a:spcPts val="0"/>
              </a:spcBef>
              <a:spcAft>
                <a:spcPts val="0"/>
              </a:spcAft>
              <a:buNone/>
            </a:pPr>
            <a:r>
              <a:t/>
            </a:r>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fontScale="85000" lnSpcReduction="10000"/>
          </a:bodyPr>
          <a:lstStyle/>
          <a:p>
            <a:pPr indent="0" lvl="0" marL="0" rtl="0" algn="ctr">
              <a:spcBef>
                <a:spcPts val="0"/>
              </a:spcBef>
              <a:spcAft>
                <a:spcPts val="0"/>
              </a:spcAft>
              <a:buClr>
                <a:schemeClr val="dk1"/>
              </a:buClr>
              <a:buSzPts val="935"/>
              <a:buFont typeface="Arial"/>
              <a:buNone/>
            </a:pPr>
            <a:r>
              <a:rPr lang="ja" sz="5200">
                <a:solidFill>
                  <a:schemeClr val="dk1"/>
                </a:solidFill>
              </a:rPr>
              <a:t>リアルでつながるライトアート</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2"/>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200"/>
              </a:spcBef>
              <a:spcAft>
                <a:spcPts val="1200"/>
              </a:spcAft>
              <a:buClr>
                <a:schemeClr val="dk1"/>
              </a:buClr>
              <a:buSzPts val="1100"/>
              <a:buFont typeface="Arial"/>
              <a:buNone/>
            </a:pPr>
            <a:r>
              <a:rPr b="1" lang="ja" sz="2000"/>
              <a:t>インタビュー</a:t>
            </a:r>
            <a:endParaRPr b="1" sz="2000"/>
          </a:p>
        </p:txBody>
      </p:sp>
      <p:sp>
        <p:nvSpPr>
          <p:cNvPr id="117" name="Google Shape;117;p22"/>
          <p:cNvSpPr txBox="1"/>
          <p:nvPr/>
        </p:nvSpPr>
        <p:spPr>
          <a:xfrm>
            <a:off x="251775" y="931050"/>
            <a:ext cx="3862200" cy="632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1800">
                <a:solidFill>
                  <a:schemeClr val="dk2"/>
                </a:solidFill>
              </a:rPr>
              <a:t>した人…鎌倉移住歴1年未満Kさん30代女性</a:t>
            </a:r>
            <a:endParaRPr sz="1800">
              <a:solidFill>
                <a:schemeClr val="dk2"/>
              </a:solidFill>
            </a:endParaRPr>
          </a:p>
          <a:p>
            <a:pPr indent="0" lvl="0" marL="0" rtl="0" algn="l">
              <a:spcBef>
                <a:spcPts val="0"/>
              </a:spcBef>
              <a:spcAft>
                <a:spcPts val="0"/>
              </a:spcAft>
              <a:buNone/>
            </a:pPr>
            <a:r>
              <a:rPr lang="ja" sz="1800">
                <a:solidFill>
                  <a:schemeClr val="dk2"/>
                </a:solidFill>
              </a:rPr>
              <a:t>過去10年で5回引っ越し</a:t>
            </a:r>
            <a:endParaRPr sz="1800">
              <a:solidFill>
                <a:schemeClr val="dk2"/>
              </a:solidFill>
            </a:endParaRPr>
          </a:p>
          <a:p>
            <a:pPr indent="0" lvl="0" marL="0" rtl="0" algn="l">
              <a:spcBef>
                <a:spcPts val="0"/>
              </a:spcBef>
              <a:spcAft>
                <a:spcPts val="0"/>
              </a:spcAft>
              <a:buNone/>
            </a:pPr>
            <a:r>
              <a:rPr lang="ja" sz="1800">
                <a:solidFill>
                  <a:schemeClr val="dk2"/>
                </a:solidFill>
              </a:rPr>
              <a:t>(神戸・東京・スリランカ、鎌倉等)</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ja" sz="1800">
                <a:solidFill>
                  <a:schemeClr val="dk2"/>
                </a:solidFill>
              </a:rPr>
              <a:t>よかった点</a:t>
            </a:r>
            <a:endParaRPr sz="1800">
              <a:solidFill>
                <a:schemeClr val="dk2"/>
              </a:solidFill>
            </a:endParaRPr>
          </a:p>
          <a:p>
            <a:pPr indent="0" lvl="0" marL="0" rtl="0" algn="l">
              <a:spcBef>
                <a:spcPts val="0"/>
              </a:spcBef>
              <a:spcAft>
                <a:spcPts val="0"/>
              </a:spcAft>
              <a:buNone/>
            </a:pPr>
            <a:r>
              <a:rPr lang="ja" sz="1800">
                <a:solidFill>
                  <a:schemeClr val="dk2"/>
                </a:solidFill>
              </a:rPr>
              <a:t>・それぞれの地域に異なるコミュニティがある　　</a:t>
            </a:r>
            <a:endParaRPr sz="1800">
              <a:solidFill>
                <a:schemeClr val="dk2"/>
              </a:solidFill>
            </a:endParaRPr>
          </a:p>
          <a:p>
            <a:pPr indent="0" lvl="0" marL="0" rtl="0" algn="l">
              <a:spcBef>
                <a:spcPts val="0"/>
              </a:spcBef>
              <a:spcAft>
                <a:spcPts val="0"/>
              </a:spcAft>
              <a:buNone/>
            </a:pPr>
            <a:r>
              <a:rPr lang="ja" sz="1800">
                <a:solidFill>
                  <a:schemeClr val="dk2"/>
                </a:solidFill>
              </a:rPr>
              <a:t>・気さくな人のつながりがある</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ja" sz="1800">
                <a:solidFill>
                  <a:schemeClr val="dk2"/>
                </a:solidFill>
              </a:rPr>
              <a:t>悪かった点</a:t>
            </a:r>
            <a:endParaRPr sz="1800">
              <a:solidFill>
                <a:schemeClr val="dk2"/>
              </a:solidFill>
            </a:endParaRPr>
          </a:p>
          <a:p>
            <a:pPr indent="0" lvl="0" marL="0" rtl="0" algn="l">
              <a:spcBef>
                <a:spcPts val="0"/>
              </a:spcBef>
              <a:spcAft>
                <a:spcPts val="0"/>
              </a:spcAft>
              <a:buNone/>
            </a:pPr>
            <a:r>
              <a:rPr lang="ja" sz="1800">
                <a:solidFill>
                  <a:schemeClr val="dk2"/>
                </a:solidFill>
              </a:rPr>
              <a:t>・</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t/>
            </a:r>
            <a:endParaRPr sz="1800">
              <a:solidFill>
                <a:schemeClr val="dk2"/>
              </a:solidFill>
            </a:endParaRPr>
          </a:p>
        </p:txBody>
      </p:sp>
      <p:pic>
        <p:nvPicPr>
          <p:cNvPr id="118" name="Google Shape;118;p22"/>
          <p:cNvPicPr preferRelativeResize="0"/>
          <p:nvPr/>
        </p:nvPicPr>
        <p:blipFill>
          <a:blip r:embed="rId3">
            <a:alphaModFix/>
          </a:blip>
          <a:stretch>
            <a:fillRect/>
          </a:stretch>
        </p:blipFill>
        <p:spPr>
          <a:xfrm>
            <a:off x="4482975" y="1017725"/>
            <a:ext cx="4272727" cy="32045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pic>
        <p:nvPicPr>
          <p:cNvPr id="123" name="Google Shape;123;p23"/>
          <p:cNvPicPr preferRelativeResize="0"/>
          <p:nvPr/>
        </p:nvPicPr>
        <p:blipFill>
          <a:blip r:embed="rId3">
            <a:alphaModFix/>
          </a:blip>
          <a:stretch>
            <a:fillRect/>
          </a:stretch>
        </p:blipFill>
        <p:spPr>
          <a:xfrm>
            <a:off x="148450" y="756950"/>
            <a:ext cx="5105874" cy="3829402"/>
          </a:xfrm>
          <a:prstGeom prst="rect">
            <a:avLst/>
          </a:prstGeom>
          <a:noFill/>
          <a:ln>
            <a:noFill/>
          </a:ln>
        </p:spPr>
      </p:pic>
      <p:pic>
        <p:nvPicPr>
          <p:cNvPr id="124" name="Google Shape;124;p23"/>
          <p:cNvPicPr preferRelativeResize="0"/>
          <p:nvPr/>
        </p:nvPicPr>
        <p:blipFill>
          <a:blip r:embed="rId4">
            <a:alphaModFix/>
          </a:blip>
          <a:stretch>
            <a:fillRect/>
          </a:stretch>
        </p:blipFill>
        <p:spPr>
          <a:xfrm>
            <a:off x="5381803" y="0"/>
            <a:ext cx="3762197" cy="5143501"/>
          </a:xfrm>
          <a:prstGeom prst="rect">
            <a:avLst/>
          </a:prstGeom>
          <a:noFill/>
          <a:ln>
            <a:noFill/>
          </a:ln>
        </p:spPr>
      </p:pic>
      <p:sp>
        <p:nvSpPr>
          <p:cNvPr id="125" name="Google Shape;125;p23"/>
          <p:cNvSpPr/>
          <p:nvPr/>
        </p:nvSpPr>
        <p:spPr>
          <a:xfrm>
            <a:off x="7568475" y="3969400"/>
            <a:ext cx="1689000" cy="1205700"/>
          </a:xfrm>
          <a:prstGeom prst="roundRect">
            <a:avLst>
              <a:gd fmla="val 16667" name="adj"/>
            </a:avLst>
          </a:prstGeom>
          <a:noFill/>
          <a:ln cap="flat" cmpd="sng" w="114300">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26" name="Google Shape;126;p23"/>
          <p:cNvSpPr/>
          <p:nvPr/>
        </p:nvSpPr>
        <p:spPr>
          <a:xfrm>
            <a:off x="8114325" y="2763800"/>
            <a:ext cx="528300" cy="1056000"/>
          </a:xfrm>
          <a:prstGeom prst="downArrow">
            <a:avLst>
              <a:gd fmla="val 50000" name="adj1"/>
              <a:gd fmla="val 50000" name="adj2"/>
            </a:avLst>
          </a:prstGeom>
          <a:solidFill>
            <a:srgbClr val="9900FF"/>
          </a:solidFill>
          <a:ln cap="flat" cmpd="sng" w="28575">
            <a:solidFill>
              <a:srgbClr val="9900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id="131" name="Google Shape;131;p24"/>
          <p:cNvPicPr preferRelativeResize="0"/>
          <p:nvPr/>
        </p:nvPicPr>
        <p:blipFill rotWithShape="1">
          <a:blip r:embed="rId3">
            <a:alphaModFix/>
          </a:blip>
          <a:srcRect b="10849" l="0" r="1019" t="0"/>
          <a:stretch/>
        </p:blipFill>
        <p:spPr>
          <a:xfrm>
            <a:off x="3426400" y="134125"/>
            <a:ext cx="4038275" cy="4875249"/>
          </a:xfrm>
          <a:prstGeom prst="rect">
            <a:avLst/>
          </a:prstGeom>
          <a:noFill/>
          <a:ln>
            <a:noFill/>
          </a:ln>
        </p:spPr>
      </p:pic>
      <p:sp>
        <p:nvSpPr>
          <p:cNvPr id="132" name="Google Shape;132;p24"/>
          <p:cNvSpPr txBox="1"/>
          <p:nvPr>
            <p:ph type="title"/>
          </p:nvPr>
        </p:nvSpPr>
        <p:spPr>
          <a:xfrm>
            <a:off x="311700" y="2121425"/>
            <a:ext cx="29985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200"/>
              </a:spcBef>
              <a:spcAft>
                <a:spcPts val="1200"/>
              </a:spcAft>
              <a:buClr>
                <a:schemeClr val="dk1"/>
              </a:buClr>
              <a:buSzPts val="1100"/>
              <a:buFont typeface="Arial"/>
              <a:buNone/>
            </a:pPr>
            <a:r>
              <a:rPr b="1" lang="ja" sz="2000"/>
              <a:t>アイデアスケッチ</a:t>
            </a:r>
            <a:endParaRPr b="1" sz="20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25"/>
          <p:cNvSpPr txBox="1"/>
          <p:nvPr>
            <p:ph type="title"/>
          </p:nvPr>
        </p:nvSpPr>
        <p:spPr>
          <a:xfrm>
            <a:off x="83100" y="2197625"/>
            <a:ext cx="21345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None/>
            </a:pPr>
            <a:r>
              <a:rPr b="1" lang="ja" sz="1400"/>
              <a:t>﻿1stプロトタイプの様子</a:t>
            </a:r>
            <a:endParaRPr b="1" sz="1400"/>
          </a:p>
        </p:txBody>
      </p:sp>
      <p:pic>
        <p:nvPicPr>
          <p:cNvPr id="138" name="Google Shape;138;p25" title="IMG_4696.mov">
            <a:hlinkClick r:id="rId3"/>
          </p:cNvPr>
          <p:cNvPicPr preferRelativeResize="0"/>
          <p:nvPr/>
        </p:nvPicPr>
        <p:blipFill>
          <a:blip r:embed="rId4">
            <a:alphaModFix/>
          </a:blip>
          <a:stretch>
            <a:fillRect/>
          </a:stretch>
        </p:blipFill>
        <p:spPr>
          <a:xfrm>
            <a:off x="2286000" y="-18900"/>
            <a:ext cx="6858008" cy="5143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38"/>
                                        </p:tgtEl>
                                        <p:attrNameLst>
                                          <p:attrName>style.visibility</p:attrName>
                                        </p:attrNameLst>
                                      </p:cBhvr>
                                      <p:to>
                                        <p:strVal val="visible"/>
                                      </p:to>
                                    </p:set>
                                    <p:animEffect filter="fade" transition="in">
                                      <p:cBhvr>
                                        <p:cTn dur="1000"/>
                                        <p:tgtEl>
                                          <p:spTgt spid="1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6"/>
          <p:cNvSpPr txBox="1"/>
          <p:nvPr>
            <p:ph type="title"/>
          </p:nvPr>
        </p:nvSpPr>
        <p:spPr>
          <a:xfrm>
            <a:off x="311700" y="140225"/>
            <a:ext cx="8520600" cy="572700"/>
          </a:xfrm>
          <a:prstGeom prst="rect">
            <a:avLst/>
          </a:prstGeom>
        </p:spPr>
        <p:txBody>
          <a:bodyPr anchorCtr="0" anchor="t" bIns="91425" lIns="91425" spcFirstLastPara="1" rIns="91425" wrap="square" tIns="91425">
            <a:normAutofit/>
          </a:bodyPr>
          <a:lstStyle/>
          <a:p>
            <a:pPr indent="0" lvl="0" marL="0" rtl="0" algn="l">
              <a:lnSpc>
                <a:spcPct val="115000"/>
              </a:lnSpc>
              <a:spcBef>
                <a:spcPts val="1200"/>
              </a:spcBef>
              <a:spcAft>
                <a:spcPts val="1200"/>
              </a:spcAft>
              <a:buNone/>
            </a:pPr>
            <a:r>
              <a:rPr lang="ja" sz="2000"/>
              <a:t>﻿1stプロトタイプの様子</a:t>
            </a:r>
            <a:endParaRPr sz="2000"/>
          </a:p>
        </p:txBody>
      </p:sp>
      <p:pic>
        <p:nvPicPr>
          <p:cNvPr id="144" name="Google Shape;144;p26"/>
          <p:cNvPicPr preferRelativeResize="0"/>
          <p:nvPr/>
        </p:nvPicPr>
        <p:blipFill>
          <a:blip r:embed="rId3">
            <a:alphaModFix/>
          </a:blip>
          <a:stretch>
            <a:fillRect/>
          </a:stretch>
        </p:blipFill>
        <p:spPr>
          <a:xfrm>
            <a:off x="409650" y="981250"/>
            <a:ext cx="8243002" cy="38209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rPr lang="ja" sz="3000"/>
              <a:t>﻿現時点での課題</a:t>
            </a:r>
            <a:endParaRPr sz="3000"/>
          </a:p>
        </p:txBody>
      </p:sp>
      <p:sp>
        <p:nvSpPr>
          <p:cNvPr id="150" name="Google Shape;150;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sz="4000"/>
              <a:t>・光らせ方の方法の模索</a:t>
            </a:r>
            <a:endParaRPr sz="4000"/>
          </a:p>
          <a:p>
            <a:pPr indent="0" lvl="0" marL="0" rtl="0" algn="l">
              <a:spcBef>
                <a:spcPts val="1200"/>
              </a:spcBef>
              <a:spcAft>
                <a:spcPts val="0"/>
              </a:spcAft>
              <a:buNone/>
            </a:pPr>
            <a:r>
              <a:rPr lang="ja" sz="4000"/>
              <a:t>・実際の店舗で使わせてもらえるか</a:t>
            </a:r>
            <a:endParaRPr sz="4000"/>
          </a:p>
          <a:p>
            <a:pPr indent="0" lvl="0" marL="0" rtl="0" algn="l">
              <a:spcBef>
                <a:spcPts val="1200"/>
              </a:spcBef>
              <a:spcAft>
                <a:spcPts val="1200"/>
              </a:spcAft>
              <a:buNone/>
            </a:pPr>
            <a:r>
              <a:rPr lang="ja" sz="4000"/>
              <a:t>・話題のはじまり、</a:t>
            </a:r>
            <a:r>
              <a:rPr lang="ja" sz="4000"/>
              <a:t>きっかけになるのか</a:t>
            </a:r>
            <a:endParaRPr sz="40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2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ja"/>
              <a:t>ご清聴ありがとうございました！</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ja"/>
              <a:t>はじめに</a:t>
            </a:r>
            <a:endParaRPr/>
          </a:p>
        </p:txBody>
      </p:sp>
      <p:sp>
        <p:nvSpPr>
          <p:cNvPr id="61" name="Google Shape;61;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92500" lnSpcReduction="20000"/>
          </a:bodyPr>
          <a:lstStyle/>
          <a:p>
            <a:pPr indent="0" lvl="0" marL="0" rtl="0" algn="l">
              <a:spcBef>
                <a:spcPts val="1200"/>
              </a:spcBef>
              <a:spcAft>
                <a:spcPts val="0"/>
              </a:spcAft>
              <a:buNone/>
            </a:pPr>
            <a:r>
              <a:rPr lang="ja" sz="3800">
                <a:solidFill>
                  <a:schemeClr val="dk1"/>
                </a:solidFill>
              </a:rPr>
              <a:t>元々は日帰り観光地鎌倉で夜営業している飲食店が本来の利益を十分に受けれてないのではという課題を解決しようとしていた！　　　</a:t>
            </a:r>
            <a:endParaRPr sz="3800">
              <a:solidFill>
                <a:schemeClr val="dk1"/>
              </a:solidFill>
            </a:endParaRPr>
          </a:p>
          <a:p>
            <a:pPr indent="0" lvl="0" marL="0" rtl="0" algn="l">
              <a:spcBef>
                <a:spcPts val="1200"/>
              </a:spcBef>
              <a:spcAft>
                <a:spcPts val="0"/>
              </a:spcAft>
              <a:buNone/>
            </a:pPr>
            <a:r>
              <a:rPr lang="ja" sz="3800">
                <a:solidFill>
                  <a:schemeClr val="dk1"/>
                </a:solidFill>
              </a:rPr>
              <a:t>　　　　　　　　　　</a:t>
            </a:r>
            <a:endParaRPr sz="3800">
              <a:solidFill>
                <a:schemeClr val="dk1"/>
              </a:solidFill>
            </a:endParaRPr>
          </a:p>
          <a:p>
            <a:pPr indent="0" lvl="0" marL="0" rtl="0" algn="l">
              <a:spcBef>
                <a:spcPts val="1200"/>
              </a:spcBef>
              <a:spcAft>
                <a:spcPts val="1200"/>
              </a:spcAft>
              <a:buClr>
                <a:schemeClr val="dk1"/>
              </a:buClr>
              <a:buSzPct val="91666"/>
              <a:buFont typeface="Arial"/>
              <a:buNone/>
            </a:pPr>
            <a:r>
              <a:t/>
            </a:r>
            <a:endParaRPr sz="1200">
              <a:solidFill>
                <a:schemeClr val="dk1"/>
              </a:solidFill>
            </a:endParaRPr>
          </a:p>
        </p:txBody>
      </p:sp>
      <p:sp>
        <p:nvSpPr>
          <p:cNvPr id="62" name="Google Shape;62;p14"/>
          <p:cNvSpPr/>
          <p:nvPr/>
        </p:nvSpPr>
        <p:spPr>
          <a:xfrm>
            <a:off x="5037521" y="2986549"/>
            <a:ext cx="3009600" cy="1525500"/>
          </a:xfrm>
          <a:prstGeom prst="wedgeEllipseCallout">
            <a:avLst>
              <a:gd fmla="val -20833" name="adj1"/>
              <a:gd fmla="val 62500" name="adj2"/>
            </a:avLst>
          </a:prstGeom>
          <a:solidFill>
            <a:schemeClr val="lt2"/>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ja" sz="4400"/>
              <a:t>なの</a:t>
            </a:r>
            <a:r>
              <a:rPr lang="ja" sz="4400"/>
              <a:t>で</a:t>
            </a:r>
            <a:endParaRPr sz="44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ja"/>
              <a:t>インタビュー、そこから分かったこと</a:t>
            </a:r>
            <a:endParaRPr/>
          </a:p>
        </p:txBody>
      </p:sp>
      <p:sp>
        <p:nvSpPr>
          <p:cNvPr id="68" name="Google Shape;68;p15"/>
          <p:cNvSpPr txBox="1"/>
          <p:nvPr>
            <p:ph idx="1" type="body"/>
          </p:nvPr>
        </p:nvSpPr>
        <p:spPr>
          <a:xfrm>
            <a:off x="376845" y="1175525"/>
            <a:ext cx="4951800" cy="36639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ja"/>
              <a:t>ママから鎌倉の魅力は観光地だけじゃない</a:t>
            </a:r>
            <a:endParaRPr/>
          </a:p>
          <a:p>
            <a:pPr indent="0" lvl="0" marL="0" rtl="0" algn="l">
              <a:spcBef>
                <a:spcPts val="1200"/>
              </a:spcBef>
              <a:spcAft>
                <a:spcPts val="0"/>
              </a:spcAft>
              <a:buNone/>
            </a:pPr>
            <a:r>
              <a:rPr lang="ja"/>
              <a:t>→人と人が気楽に話せて地域での交流がある</a:t>
            </a:r>
            <a:endParaRPr/>
          </a:p>
          <a:p>
            <a:pPr indent="0" lvl="0" marL="0" rtl="0" algn="l">
              <a:spcBef>
                <a:spcPts val="1200"/>
              </a:spcBef>
              <a:spcAft>
                <a:spcPts val="0"/>
              </a:spcAft>
              <a:buNone/>
            </a:pPr>
            <a:r>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ja"/>
              <a:t>・話の話題になるものが必要！</a:t>
            </a:r>
            <a:endParaRPr/>
          </a:p>
          <a:p>
            <a:pPr indent="0" lvl="0" marL="0" rtl="0" algn="l">
              <a:spcBef>
                <a:spcPts val="1200"/>
              </a:spcBef>
              <a:spcAft>
                <a:spcPts val="0"/>
              </a:spcAft>
              <a:buNone/>
            </a:pPr>
            <a:r>
              <a:rPr lang="ja"/>
              <a:t>・新しい人との交流を作りたい！</a:t>
            </a:r>
            <a:endParaRPr/>
          </a:p>
          <a:p>
            <a:pPr indent="0" lvl="0" marL="0" rtl="0" algn="l">
              <a:spcBef>
                <a:spcPts val="1200"/>
              </a:spcBef>
              <a:spcAft>
                <a:spcPts val="1200"/>
              </a:spcAft>
              <a:buNone/>
            </a:pPr>
            <a:r>
              <a:rPr lang="ja"/>
              <a:t>・鎌倉の敷居が高いイメージを崩す必要あり！</a:t>
            </a:r>
            <a:endParaRPr/>
          </a:p>
        </p:txBody>
      </p:sp>
      <p:pic>
        <p:nvPicPr>
          <p:cNvPr id="69" name="Google Shape;69;p15"/>
          <p:cNvPicPr preferRelativeResize="0"/>
          <p:nvPr/>
        </p:nvPicPr>
        <p:blipFill>
          <a:blip r:embed="rId3">
            <a:alphaModFix/>
          </a:blip>
          <a:stretch>
            <a:fillRect/>
          </a:stretch>
        </p:blipFill>
        <p:spPr>
          <a:xfrm>
            <a:off x="5471050" y="2883375"/>
            <a:ext cx="3309350" cy="1864523"/>
          </a:xfrm>
          <a:prstGeom prst="rect">
            <a:avLst/>
          </a:prstGeom>
          <a:noFill/>
          <a:ln>
            <a:noFill/>
          </a:ln>
        </p:spPr>
      </p:pic>
      <p:pic>
        <p:nvPicPr>
          <p:cNvPr id="70" name="Google Shape;70;p15"/>
          <p:cNvPicPr preferRelativeResize="0"/>
          <p:nvPr/>
        </p:nvPicPr>
        <p:blipFill>
          <a:blip r:embed="rId4">
            <a:alphaModFix/>
          </a:blip>
          <a:stretch>
            <a:fillRect/>
          </a:stretch>
        </p:blipFill>
        <p:spPr>
          <a:xfrm>
            <a:off x="5471050" y="1053275"/>
            <a:ext cx="3309350" cy="248200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311700" y="445025"/>
            <a:ext cx="59922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ja"/>
              <a:t>インタビュー、そこから分かったこと</a:t>
            </a:r>
            <a:endParaRPr/>
          </a:p>
        </p:txBody>
      </p:sp>
      <p:pic>
        <p:nvPicPr>
          <p:cNvPr id="76" name="Google Shape;76;p16"/>
          <p:cNvPicPr preferRelativeResize="0"/>
          <p:nvPr/>
        </p:nvPicPr>
        <p:blipFill rotWithShape="1">
          <a:blip r:embed="rId3">
            <a:alphaModFix/>
          </a:blip>
          <a:srcRect b="0" l="7444" r="9471" t="0"/>
          <a:stretch/>
        </p:blipFill>
        <p:spPr>
          <a:xfrm>
            <a:off x="550350" y="1688950"/>
            <a:ext cx="3942302" cy="2673324"/>
          </a:xfrm>
          <a:prstGeom prst="rect">
            <a:avLst/>
          </a:prstGeom>
          <a:noFill/>
          <a:ln>
            <a:noFill/>
          </a:ln>
        </p:spPr>
      </p:pic>
      <p:pic>
        <p:nvPicPr>
          <p:cNvPr id="77" name="Google Shape;77;p16"/>
          <p:cNvPicPr preferRelativeResize="0"/>
          <p:nvPr/>
        </p:nvPicPr>
        <p:blipFill rotWithShape="1">
          <a:blip r:embed="rId4">
            <a:alphaModFix/>
          </a:blip>
          <a:srcRect b="0" l="8378" r="7162" t="0"/>
          <a:stretch/>
        </p:blipFill>
        <p:spPr>
          <a:xfrm>
            <a:off x="4668800" y="1688950"/>
            <a:ext cx="4007744" cy="26733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id="82" name="Google Shape;82;p17"/>
          <p:cNvPicPr preferRelativeResize="0"/>
          <p:nvPr/>
        </p:nvPicPr>
        <p:blipFill>
          <a:blip r:embed="rId3">
            <a:alphaModFix/>
          </a:blip>
          <a:stretch>
            <a:fillRect/>
          </a:stretch>
        </p:blipFill>
        <p:spPr>
          <a:xfrm>
            <a:off x="224425" y="662450"/>
            <a:ext cx="2968775" cy="2147861"/>
          </a:xfrm>
          <a:prstGeom prst="rect">
            <a:avLst/>
          </a:prstGeom>
          <a:noFill/>
          <a:ln>
            <a:noFill/>
          </a:ln>
        </p:spPr>
      </p:pic>
      <p:pic>
        <p:nvPicPr>
          <p:cNvPr id="83" name="Google Shape;83;p17"/>
          <p:cNvPicPr preferRelativeResize="0"/>
          <p:nvPr/>
        </p:nvPicPr>
        <p:blipFill>
          <a:blip r:embed="rId4">
            <a:alphaModFix/>
          </a:blip>
          <a:stretch>
            <a:fillRect/>
          </a:stretch>
        </p:blipFill>
        <p:spPr>
          <a:xfrm>
            <a:off x="224425" y="2956175"/>
            <a:ext cx="2918574" cy="2023825"/>
          </a:xfrm>
          <a:prstGeom prst="rect">
            <a:avLst/>
          </a:prstGeom>
          <a:noFill/>
          <a:ln>
            <a:noFill/>
          </a:ln>
        </p:spPr>
      </p:pic>
      <p:sp>
        <p:nvSpPr>
          <p:cNvPr id="84" name="Google Shape;84;p17"/>
          <p:cNvSpPr txBox="1"/>
          <p:nvPr/>
        </p:nvSpPr>
        <p:spPr>
          <a:xfrm>
            <a:off x="188050" y="120825"/>
            <a:ext cx="8800200" cy="41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rPr b="1" lang="ja" sz="1500">
                <a:solidFill>
                  <a:schemeClr val="dk1"/>
                </a:solidFill>
              </a:rPr>
              <a:t>カフェ＆ギャラリーtsuu(ツウ) : </a:t>
            </a:r>
            <a:r>
              <a:rPr b="1" lang="ja" sz="1500">
                <a:solidFill>
                  <a:schemeClr val="dk1"/>
                </a:solidFill>
              </a:rPr>
              <a:t>宮大工が建てた築100年の米蔵のカフェ</a:t>
            </a:r>
            <a:endParaRPr b="1" sz="1500">
              <a:solidFill>
                <a:schemeClr val="dk2"/>
              </a:solidFill>
            </a:endParaRPr>
          </a:p>
        </p:txBody>
      </p:sp>
      <p:pic>
        <p:nvPicPr>
          <p:cNvPr id="85" name="Google Shape;85;p17"/>
          <p:cNvPicPr preferRelativeResize="0"/>
          <p:nvPr/>
        </p:nvPicPr>
        <p:blipFill>
          <a:blip r:embed="rId5">
            <a:alphaModFix/>
          </a:blip>
          <a:stretch>
            <a:fillRect/>
          </a:stretch>
        </p:blipFill>
        <p:spPr>
          <a:xfrm>
            <a:off x="3290350" y="706700"/>
            <a:ext cx="5697742" cy="42732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18"/>
          <p:cNvSpPr txBox="1"/>
          <p:nvPr/>
        </p:nvSpPr>
        <p:spPr>
          <a:xfrm>
            <a:off x="188050" y="120825"/>
            <a:ext cx="8800200" cy="41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rPr b="1" lang="ja" sz="1500">
                <a:solidFill>
                  <a:schemeClr val="dk1"/>
                </a:solidFill>
              </a:rPr>
              <a:t>カフェ＆ギャラリーtsuu(ツウ) : 宮大工が建てた築100年の米蔵のカフェ  </a:t>
            </a:r>
            <a:r>
              <a:rPr b="1" lang="ja" sz="1500">
                <a:solidFill>
                  <a:schemeClr val="dk1"/>
                </a:solidFill>
              </a:rPr>
              <a:t>内装 1</a:t>
            </a:r>
            <a:endParaRPr b="1" sz="1500">
              <a:solidFill>
                <a:schemeClr val="dk2"/>
              </a:solidFill>
            </a:endParaRPr>
          </a:p>
        </p:txBody>
      </p:sp>
      <p:pic>
        <p:nvPicPr>
          <p:cNvPr id="91" name="Google Shape;91;p18"/>
          <p:cNvPicPr preferRelativeResize="0"/>
          <p:nvPr/>
        </p:nvPicPr>
        <p:blipFill>
          <a:blip r:embed="rId3">
            <a:alphaModFix/>
          </a:blip>
          <a:stretch>
            <a:fillRect/>
          </a:stretch>
        </p:blipFill>
        <p:spPr>
          <a:xfrm>
            <a:off x="338625" y="1145925"/>
            <a:ext cx="4170425" cy="3127114"/>
          </a:xfrm>
          <a:prstGeom prst="rect">
            <a:avLst/>
          </a:prstGeom>
          <a:noFill/>
          <a:ln>
            <a:noFill/>
          </a:ln>
        </p:spPr>
      </p:pic>
      <p:pic>
        <p:nvPicPr>
          <p:cNvPr id="92" name="Google Shape;92;p18"/>
          <p:cNvPicPr preferRelativeResize="0"/>
          <p:nvPr/>
        </p:nvPicPr>
        <p:blipFill>
          <a:blip r:embed="rId4">
            <a:alphaModFix/>
          </a:blip>
          <a:stretch>
            <a:fillRect/>
          </a:stretch>
        </p:blipFill>
        <p:spPr>
          <a:xfrm>
            <a:off x="4577202" y="1145925"/>
            <a:ext cx="4170425" cy="31271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9"/>
          <p:cNvSpPr txBox="1"/>
          <p:nvPr/>
        </p:nvSpPr>
        <p:spPr>
          <a:xfrm>
            <a:off x="188050" y="120825"/>
            <a:ext cx="8800200" cy="4155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2400"/>
              </a:spcBef>
              <a:spcAft>
                <a:spcPts val="600"/>
              </a:spcAft>
              <a:buNone/>
            </a:pPr>
            <a:r>
              <a:rPr b="1" lang="ja" sz="1500">
                <a:solidFill>
                  <a:schemeClr val="dk1"/>
                </a:solidFill>
              </a:rPr>
              <a:t>カフェ＆ギャラリーtsuu(ツウ) : 宮大工が建てた築100年の米蔵のカフェ  内装 2</a:t>
            </a:r>
            <a:endParaRPr b="1" sz="1500">
              <a:solidFill>
                <a:schemeClr val="dk2"/>
              </a:solidFill>
            </a:endParaRPr>
          </a:p>
        </p:txBody>
      </p:sp>
      <p:pic>
        <p:nvPicPr>
          <p:cNvPr id="98" name="Google Shape;98;p19"/>
          <p:cNvPicPr preferRelativeResize="0"/>
          <p:nvPr/>
        </p:nvPicPr>
        <p:blipFill>
          <a:blip r:embed="rId3">
            <a:alphaModFix/>
          </a:blip>
          <a:stretch>
            <a:fillRect/>
          </a:stretch>
        </p:blipFill>
        <p:spPr>
          <a:xfrm>
            <a:off x="4618662" y="1151000"/>
            <a:ext cx="4246863" cy="3184430"/>
          </a:xfrm>
          <a:prstGeom prst="rect">
            <a:avLst/>
          </a:prstGeom>
          <a:noFill/>
          <a:ln>
            <a:noFill/>
          </a:ln>
        </p:spPr>
      </p:pic>
      <p:pic>
        <p:nvPicPr>
          <p:cNvPr id="99" name="Google Shape;99;p19"/>
          <p:cNvPicPr preferRelativeResize="0"/>
          <p:nvPr/>
        </p:nvPicPr>
        <p:blipFill>
          <a:blip r:embed="rId4">
            <a:alphaModFix/>
          </a:blip>
          <a:stretch>
            <a:fillRect/>
          </a:stretch>
        </p:blipFill>
        <p:spPr>
          <a:xfrm>
            <a:off x="282175" y="1151000"/>
            <a:ext cx="4278854" cy="32084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rPr lang="ja" sz="3000"/>
              <a:t>﻿発見した課題</a:t>
            </a:r>
            <a:endParaRPr sz="3000"/>
          </a:p>
        </p:txBody>
      </p:sp>
      <p:sp>
        <p:nvSpPr>
          <p:cNvPr id="105" name="Google Shape;105;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1200"/>
              </a:spcBef>
              <a:spcAft>
                <a:spcPts val="0"/>
              </a:spcAft>
              <a:buNone/>
            </a:pPr>
            <a:r>
              <a:rPr b="1" lang="ja" sz="4100">
                <a:solidFill>
                  <a:schemeClr val="dk1"/>
                </a:solidFill>
              </a:rPr>
              <a:t>移住者が元ある既存のコミュニティに参加しづらいのではないか？</a:t>
            </a:r>
            <a:endParaRPr b="1" sz="4100">
              <a:solidFill>
                <a:schemeClr val="dk1"/>
              </a:solidFill>
            </a:endParaRPr>
          </a:p>
          <a:p>
            <a:pPr indent="0" lvl="0" marL="0" rtl="0" algn="l">
              <a:spcBef>
                <a:spcPts val="1200"/>
              </a:spcBef>
              <a:spcAft>
                <a:spcPts val="1200"/>
              </a:spcAft>
              <a:buClr>
                <a:schemeClr val="dk1"/>
              </a:buClr>
              <a:buSzPts val="1100"/>
              <a:buFont typeface="Arial"/>
              <a:buNone/>
            </a:pPr>
            <a:r>
              <a:rPr lang="ja" sz="3500">
                <a:solidFill>
                  <a:schemeClr val="dk1"/>
                </a:solidFill>
              </a:rPr>
              <a:t>また、参加するまでの機会が少ないのではないか？</a:t>
            </a:r>
            <a:endParaRPr sz="35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Clr>
                <a:schemeClr val="dk1"/>
              </a:buClr>
              <a:buSzPts val="1100"/>
              <a:buFont typeface="Arial"/>
              <a:buNone/>
            </a:pPr>
            <a:r>
              <a:rPr lang="ja" sz="3000"/>
              <a:t>そのために…</a:t>
            </a:r>
            <a:endParaRPr sz="3000"/>
          </a:p>
        </p:txBody>
      </p:sp>
      <p:sp>
        <p:nvSpPr>
          <p:cNvPr id="111" name="Google Shape;111;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1200"/>
              </a:spcBef>
              <a:spcAft>
                <a:spcPts val="0"/>
              </a:spcAft>
              <a:buClr>
                <a:schemeClr val="dk1"/>
              </a:buClr>
              <a:buSzPts val="1100"/>
              <a:buFont typeface="Arial"/>
              <a:buNone/>
            </a:pPr>
            <a:r>
              <a:rPr lang="ja" sz="3800"/>
              <a:t>リアルで思いを共有するものが必要！</a:t>
            </a:r>
            <a:endParaRPr sz="3800"/>
          </a:p>
          <a:p>
            <a:pPr indent="0" lvl="0" marL="0" rtl="0" algn="l">
              <a:spcBef>
                <a:spcPts val="1200"/>
              </a:spcBef>
              <a:spcAft>
                <a:spcPts val="0"/>
              </a:spcAft>
              <a:buClr>
                <a:schemeClr val="dk1"/>
              </a:buClr>
              <a:buSzPts val="1100"/>
              <a:buFont typeface="Arial"/>
              <a:buNone/>
            </a:pPr>
            <a:r>
              <a:t/>
            </a:r>
            <a:endParaRPr sz="3800"/>
          </a:p>
          <a:p>
            <a:pPr indent="0" lvl="0" marL="0" rtl="0" algn="l">
              <a:spcBef>
                <a:spcPts val="1200"/>
              </a:spcBef>
              <a:spcAft>
                <a:spcPts val="1200"/>
              </a:spcAft>
              <a:buClr>
                <a:schemeClr val="dk1"/>
              </a:buClr>
              <a:buSzPts val="1100"/>
              <a:buFont typeface="Arial"/>
              <a:buNone/>
            </a:pPr>
            <a:r>
              <a:rPr lang="ja" sz="4100"/>
              <a:t>→話の第一歩としてお互いに共通したものがあると話の話題になる！</a:t>
            </a:r>
            <a:endParaRPr sz="41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