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comments+xml" PartName="/ppt/comments/comment1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commentAuthors+xml" PartName="/ppt/commentAuthors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</p:sldIdLst>
  <p:sldSz cy="5143500" cx="9144000"/>
  <p:notesSz cx="6858000" cy="9144000"/>
  <p:embeddedFontLst>
    <p:embeddedFont>
      <p:font typeface="Noto Sans JP"/>
      <p:bold r:id="rId5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Author clrIdx="0" id="0" initials="" lastIdx="1" name="西山和希"/>
</p:cmAuthorLst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commentAuthors" Target="commentAuthor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3" Type="http://schemas.openxmlformats.org/officeDocument/2006/relationships/slide" Target="slides/slide27.xml"/><Relationship Id="rId32" Type="http://schemas.openxmlformats.org/officeDocument/2006/relationships/slide" Target="slides/slide26.xml"/><Relationship Id="rId35" Type="http://schemas.openxmlformats.org/officeDocument/2006/relationships/slide" Target="slides/slide29.xml"/><Relationship Id="rId34" Type="http://schemas.openxmlformats.org/officeDocument/2006/relationships/slide" Target="slides/slide28.xml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font" Target="fonts/NotoSansJP-bold.fntdata"/><Relationship Id="rId50" Type="http://schemas.openxmlformats.org/officeDocument/2006/relationships/slide" Target="slides/slide44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m authorId="0" idx="1" dt="2024-03-20T06:30:15.747">
    <p:pos x="435" y="1408"/>
    <p:text>これは達成された</p:text>
  </p:cm>
</p:cmLst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bc68078355_0_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52" name="Google Shape;52;g2bc68078355_0_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53" name="Google Shape;53;g2bc68078355_0_0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" name="Google Shape;54;g2bc68078355_0_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ちより</a:t>
            </a:r>
            <a:endParaRPr/>
          </a:p>
        </p:txBody>
      </p:sp>
      <p:sp>
        <p:nvSpPr>
          <p:cNvPr id="55" name="Google Shape;55;g2bc68078355_0_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56" name="Google Shape;56;g2bc68078355_0_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bc68078355_0_10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2bc68078355_0_100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2bc68078355_0_14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g2bc68078355_0_149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2bc68078355_0_15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76" name="Google Shape;176;g2bc68078355_0_15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77" name="Google Shape;177;g2bc68078355_0_154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2bc68078355_0_15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かずき</a:t>
            </a:r>
            <a:endParaRPr/>
          </a:p>
        </p:txBody>
      </p:sp>
      <p:sp>
        <p:nvSpPr>
          <p:cNvPr id="179" name="Google Shape;179;g2bc68078355_0_154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80" name="Google Shape;180;g2bc68078355_0_15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g2bc68078355_0_16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g2bc68078355_0_165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g2bc68078355_0_17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g2bc68078355_0_177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bc68078355_0_196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2bc68078355_0_196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g2bc68078355_0_20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g2bc68078355_0_20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g2bc68078355_0_21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37" name="Google Shape;237;g2bc68078355_0_21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38" name="Google Shape;238;g2bc68078355_0_210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g2bc68078355_0_21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はるき</a:t>
            </a:r>
            <a:endParaRPr/>
          </a:p>
        </p:txBody>
      </p:sp>
      <p:sp>
        <p:nvSpPr>
          <p:cNvPr id="240" name="Google Shape;240;g2bc68078355_0_21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41" name="Google Shape;241;g2bc68078355_0_21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bc68078355_0_22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2bc68078355_0_221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g2bc68078355_0_23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g2bc68078355_0_23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bc68078355_0_13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66" name="Google Shape;66;g2bc68078355_0_13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67" name="Google Shape;67;g2bc68078355_0_13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" name="Google Shape;68;g2bc68078355_0_1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ちより</a:t>
            </a:r>
            <a:endParaRPr/>
          </a:p>
        </p:txBody>
      </p:sp>
      <p:sp>
        <p:nvSpPr>
          <p:cNvPr id="69" name="Google Shape;69;g2bc68078355_0_13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70" name="Google Shape;70;g2bc68078355_0_13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2bc68078355_0_246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76" name="Google Shape;276;g2bc68078355_0_246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277" name="Google Shape;277;g2bc68078355_0_246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g2bc68078355_0_246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清掃活動中は、トングを所持ししているが、日常で持つことがなく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マスクや、タバコの吸い殻が落ちている際に手で拾いたくても拾えない。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また、それを入れる袋がない</a:t>
            </a:r>
            <a:endParaRPr/>
          </a:p>
        </p:txBody>
      </p:sp>
      <p:sp>
        <p:nvSpPr>
          <p:cNvPr id="279" name="Google Shape;279;g2bc68078355_0_246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280" name="Google Shape;280;g2bc68078355_0_246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bc68078355_0_26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g2bc68078355_0_265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2bc68078355_0_27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06" name="Google Shape;306;g2bc68078355_0_27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07" name="Google Shape;307;g2bc68078355_0_274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g2bc68078355_0_27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自然体でみんなに使ってほしい！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オシャレにきれいに、軽く！いつでも拾えるシステムの構築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みんな</a:t>
            </a:r>
            <a:endParaRPr/>
          </a:p>
        </p:txBody>
      </p:sp>
      <p:sp>
        <p:nvSpPr>
          <p:cNvPr id="309" name="Google Shape;309;g2bc68078355_0_274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10" name="Google Shape;310;g2bc68078355_0_27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0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g2bc68078355_0_28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22" name="Google Shape;322;g2bc68078355_0_28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23" name="Google Shape;323;g2bc68078355_0_289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4" name="Google Shape;324;g2bc68078355_0_28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ことこ</a:t>
            </a:r>
            <a:endParaRPr/>
          </a:p>
        </p:txBody>
      </p:sp>
      <p:sp>
        <p:nvSpPr>
          <p:cNvPr id="325" name="Google Shape;325;g2bc68078355_0_289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26" name="Google Shape;326;g2bc68078355_0_289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g2bc68078355_0_30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4" name="Google Shape;334;g2bc68078355_0_300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bc68078355_0_30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g2bc68078355_0_308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2bc68078355_0_31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9" name="Google Shape;349;g2bc68078355_0_31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bc68078355_0_31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g2bc68078355_0_318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2bc68078355_0_32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まずは意識がある人からでいい。</a:t>
            </a:r>
            <a:endParaRPr/>
          </a:p>
        </p:txBody>
      </p:sp>
      <p:sp>
        <p:nvSpPr>
          <p:cNvPr id="363" name="Google Shape;363;g2bc68078355_0_325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g2bc68078355_0_33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良い刺激を与えて、</a:t>
            </a:r>
            <a:endParaRPr/>
          </a:p>
        </p:txBody>
      </p:sp>
      <p:sp>
        <p:nvSpPr>
          <p:cNvPr id="371" name="Google Shape;371;g2bc68078355_0_332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2bc68078355_0_2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3" name="Google Shape;83;g2bc68078355_0_2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84" name="Google Shape;84;g2bc68078355_0_29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g2bc68078355_0_2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メンバー</a:t>
            </a:r>
            <a:endParaRPr/>
          </a:p>
        </p:txBody>
      </p:sp>
      <p:sp>
        <p:nvSpPr>
          <p:cNvPr id="86" name="Google Shape;86;g2bc68078355_0_29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87" name="Google Shape;87;g2bc68078355_0_29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2bc68078355_0_34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80" name="Google Shape;380;g2bc68078355_0_34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381" name="Google Shape;381;g2bc68078355_0_340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2" name="Google Shape;382;g2bc68078355_0_34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結論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ちより</a:t>
            </a:r>
            <a:endParaRPr/>
          </a:p>
        </p:txBody>
      </p:sp>
      <p:sp>
        <p:nvSpPr>
          <p:cNvPr id="383" name="Google Shape;383;g2bc68078355_0_34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384" name="Google Shape;384;g2bc68078355_0_34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g2bc68078355_0_34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g2bc68078355_0_348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2bc68078355_0_360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02" name="Google Shape;402;g2bc68078355_0_360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03" name="Google Shape;403;g2bc68078355_0_360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4" name="Google Shape;404;g2bc68078355_0_36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ちかし</a:t>
            </a:r>
            <a:endParaRPr/>
          </a:p>
        </p:txBody>
      </p:sp>
      <p:sp>
        <p:nvSpPr>
          <p:cNvPr id="405" name="Google Shape;405;g2bc68078355_0_360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06" name="Google Shape;406;g2bc68078355_0_360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2bc68078355_0_370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3" name="Google Shape;413;g2bc68078355_0_370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2bc68078355_0_39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7" name="Google Shape;437;g2bc68078355_0_39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bc68078355_0_402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47" name="Google Shape;447;g2bc68078355_0_402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48" name="Google Shape;448;g2bc68078355_0_402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9" name="Google Shape;449;g2bc68078355_0_40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かずき</a:t>
            </a:r>
            <a:endParaRPr/>
          </a:p>
        </p:txBody>
      </p:sp>
      <p:sp>
        <p:nvSpPr>
          <p:cNvPr id="450" name="Google Shape;450;g2bc68078355_0_402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51" name="Google Shape;451;g2bc68078355_0_402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2bc68078355_0_412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8" name="Google Shape;458;g2bc68078355_0_412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6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2bc68078355_0_421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68" name="Google Shape;468;g2bc68078355_0_421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69" name="Google Shape;469;g2bc68078355_0_421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0" name="Google Shape;470;g2bc68078355_0_42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ちかし</a:t>
            </a:r>
            <a:endParaRPr/>
          </a:p>
        </p:txBody>
      </p:sp>
      <p:sp>
        <p:nvSpPr>
          <p:cNvPr id="471" name="Google Shape;471;g2bc68078355_0_421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72" name="Google Shape;472;g2bc68078355_0_421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3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g2bc68078355_0_451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85" name="Google Shape;485;g2bc68078355_0_451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486" name="Google Shape;486;g2bc68078355_0_451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g2bc68078355_0_451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はるき</a:t>
            </a:r>
            <a:endParaRPr/>
          </a:p>
        </p:txBody>
      </p:sp>
      <p:sp>
        <p:nvSpPr>
          <p:cNvPr id="488" name="Google Shape;488;g2bc68078355_0_451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489" name="Google Shape;489;g2bc68078355_0_451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2bc68078355_0_45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4" name="Google Shape;494;g2bc68078355_0_459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g2bc68078355_0_49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04" name="Google Shape;104;g2bc68078355_0_49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05" name="Google Shape;105;g2bc68078355_0_49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2bc68078355_0_49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結論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はるき</a:t>
            </a:r>
            <a:endParaRPr/>
          </a:p>
        </p:txBody>
      </p:sp>
      <p:sp>
        <p:nvSpPr>
          <p:cNvPr id="107" name="Google Shape;107;g2bc68078355_0_49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08" name="Google Shape;108;g2bc68078355_0_49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2bc68078355_0_46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3" name="Google Shape;503;g2bc68078355_0_467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g2bc68078355_0_476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3" name="Google Shape;513;g2bc68078355_0_476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1" name="Shape 5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Google Shape;522;g2bc68078355_0_48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3" name="Google Shape;523;g2bc68078355_0_485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g2bc68078355_0_494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533" name="Google Shape;533;g2bc68078355_0_494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534" name="Google Shape;534;g2bc68078355_0_494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g2bc68078355_0_494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ちより</a:t>
            </a:r>
            <a:endParaRPr/>
          </a:p>
        </p:txBody>
      </p:sp>
      <p:sp>
        <p:nvSpPr>
          <p:cNvPr id="536" name="Google Shape;536;g2bc68078355_0_494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537" name="Google Shape;537;g2bc68078355_0_494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4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2bc68078355_0_506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6" name="Google Shape;546;g2bc68078355_0_506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g2bc68078355_0_57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3" name="Google Shape;113;g2bc68078355_0_57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14" name="Google Shape;114;g2bc68078355_0_57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" name="Google Shape;115;g2bc68078355_0_57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結論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はるき</a:t>
            </a:r>
            <a:endParaRPr/>
          </a:p>
        </p:txBody>
      </p:sp>
      <p:sp>
        <p:nvSpPr>
          <p:cNvPr id="116" name="Google Shape;116;g2bc68078355_0_57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17" name="Google Shape;117;g2bc68078355_0_57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bc68078355_0_68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25" name="Google Shape;125;g2bc68078355_0_68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26" name="Google Shape;126;g2bc68078355_0_68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g2bc68078355_0_68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解決したい課題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ちかし</a:t>
            </a:r>
            <a:endParaRPr/>
          </a:p>
        </p:txBody>
      </p:sp>
      <p:sp>
        <p:nvSpPr>
          <p:cNvPr id="128" name="Google Shape;128;g2bc68078355_0_68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29" name="Google Shape;129;g2bc68078355_0_68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bc68078355_0_76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g2bc68078355_0_76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2bc68078355_0_85:notes"/>
          <p:cNvSpPr txBox="1"/>
          <p:nvPr>
            <p:ph idx="2" type="hdr"/>
          </p:nvPr>
        </p:nvSpPr>
        <p:spPr>
          <a:xfrm>
            <a:off x="0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44" name="Google Shape;144;g2bc68078355_0_85:notes"/>
          <p:cNvSpPr txBox="1"/>
          <p:nvPr>
            <p:ph idx="10" type="dt"/>
          </p:nvPr>
        </p:nvSpPr>
        <p:spPr>
          <a:xfrm>
            <a:off x="5180013" y="0"/>
            <a:ext cx="396240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1.7.2013</a:t>
            </a:r>
            <a:endParaRPr/>
          </a:p>
        </p:txBody>
      </p:sp>
      <p:sp>
        <p:nvSpPr>
          <p:cNvPr id="145" name="Google Shape;145;g2bc68078355_0_85:notes"/>
          <p:cNvSpPr/>
          <p:nvPr>
            <p:ph idx="3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2bc68078355_0_85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結論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ja"/>
              <a:t>ちより</a:t>
            </a:r>
            <a:endParaRPr/>
          </a:p>
        </p:txBody>
      </p:sp>
      <p:sp>
        <p:nvSpPr>
          <p:cNvPr id="147" name="Google Shape;147;g2bc68078355_0_85:notes"/>
          <p:cNvSpPr txBox="1"/>
          <p:nvPr>
            <p:ph idx="11" type="ftr"/>
          </p:nvPr>
        </p:nvSpPr>
        <p:spPr>
          <a:xfrm>
            <a:off x="0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/>
          </a:p>
        </p:txBody>
      </p:sp>
      <p:sp>
        <p:nvSpPr>
          <p:cNvPr id="148" name="Google Shape;148;g2bc68078355_0_85:notes"/>
          <p:cNvSpPr txBox="1"/>
          <p:nvPr>
            <p:ph idx="12" type="sldNum"/>
          </p:nvPr>
        </p:nvSpPr>
        <p:spPr>
          <a:xfrm>
            <a:off x="5180013" y="6502400"/>
            <a:ext cx="3962400" cy="341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2bc68078355_0_93:notes"/>
          <p:cNvSpPr txBox="1"/>
          <p:nvPr>
            <p:ph idx="1" type="body"/>
          </p:nvPr>
        </p:nvSpPr>
        <p:spPr>
          <a:xfrm>
            <a:off x="914400" y="3251200"/>
            <a:ext cx="7315200" cy="3081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g2bc68078355_0_93:notes"/>
          <p:cNvSpPr/>
          <p:nvPr>
            <p:ph idx="2" type="sldImg"/>
          </p:nvPr>
        </p:nvSpPr>
        <p:spPr>
          <a:xfrm>
            <a:off x="2857500" y="512763"/>
            <a:ext cx="3429000" cy="2567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1.png"/><Relationship Id="rId4" Type="http://schemas.openxmlformats.org/officeDocument/2006/relationships/image" Target="../media/image7.png"/><Relationship Id="rId5" Type="http://schemas.openxmlformats.org/officeDocument/2006/relationships/image" Target="../media/image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png"/><Relationship Id="rId4" Type="http://schemas.openxmlformats.org/officeDocument/2006/relationships/image" Target="../media/image38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Relationship Id="rId4" Type="http://schemas.openxmlformats.org/officeDocument/2006/relationships/image" Target="../media/image14.jpg"/><Relationship Id="rId5" Type="http://schemas.openxmlformats.org/officeDocument/2006/relationships/image" Target="../media/image10.jpg"/><Relationship Id="rId6" Type="http://schemas.openxmlformats.org/officeDocument/2006/relationships/image" Target="../media/image8.jpg"/><Relationship Id="rId7" Type="http://schemas.openxmlformats.org/officeDocument/2006/relationships/image" Target="../media/image30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31.png"/><Relationship Id="rId6" Type="http://schemas.openxmlformats.org/officeDocument/2006/relationships/image" Target="../media/image34.png"/><Relationship Id="rId7" Type="http://schemas.openxmlformats.org/officeDocument/2006/relationships/image" Target="../media/image2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png"/><Relationship Id="rId4" Type="http://schemas.openxmlformats.org/officeDocument/2006/relationships/image" Target="../media/image24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3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5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Relationship Id="rId4" Type="http://schemas.openxmlformats.org/officeDocument/2006/relationships/image" Target="../media/image8.jpg"/><Relationship Id="rId5" Type="http://schemas.openxmlformats.org/officeDocument/2006/relationships/image" Target="../media/image11.jpg"/><Relationship Id="rId6" Type="http://schemas.openxmlformats.org/officeDocument/2006/relationships/image" Target="../media/image10.jpg"/><Relationship Id="rId7" Type="http://schemas.openxmlformats.org/officeDocument/2006/relationships/image" Target="../media/image14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46.png"/><Relationship Id="rId4" Type="http://schemas.openxmlformats.org/officeDocument/2006/relationships/image" Target="../media/image2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36.png"/><Relationship Id="rId4" Type="http://schemas.openxmlformats.org/officeDocument/2006/relationships/image" Target="../media/image47.png"/><Relationship Id="rId5" Type="http://schemas.openxmlformats.org/officeDocument/2006/relationships/image" Target="../media/image44.png"/><Relationship Id="rId6" Type="http://schemas.openxmlformats.org/officeDocument/2006/relationships/image" Target="../media/image50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4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5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48.png"/><Relationship Id="rId4" Type="http://schemas.openxmlformats.org/officeDocument/2006/relationships/image" Target="../media/image49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0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53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3.xml"/><Relationship Id="rId3" Type="http://schemas.openxmlformats.org/officeDocument/2006/relationships/comments" Target="../comments/comment1.xml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55.png"/><Relationship Id="rId4" Type="http://schemas.openxmlformats.org/officeDocument/2006/relationships/image" Target="../media/image5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oogle Shape;58;p13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59" name="Google Shape;59;p13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60" name="Google Shape;60;p13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61" name="Google Shape;61;p13"/>
          <p:cNvSpPr txBox="1"/>
          <p:nvPr/>
        </p:nvSpPr>
        <p:spPr>
          <a:xfrm>
            <a:off x="1595110" y="2130442"/>
            <a:ext cx="5953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FAB Q</a:t>
            </a:r>
            <a:r>
              <a:rPr b="0" i="0" lang="ja" sz="4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uest</a:t>
            </a:r>
            <a:r>
              <a:rPr lang="ja" sz="4600"/>
              <a:t> 内部審査会</a:t>
            </a:r>
            <a:endParaRPr sz="700"/>
          </a:p>
        </p:txBody>
      </p:sp>
      <p:sp>
        <p:nvSpPr>
          <p:cNvPr id="62" name="Google Shape;62;p13"/>
          <p:cNvSpPr txBox="1"/>
          <p:nvPr/>
        </p:nvSpPr>
        <p:spPr>
          <a:xfrm>
            <a:off x="3794195" y="1719756"/>
            <a:ext cx="15558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2024/2/25</a:t>
            </a:r>
            <a:endParaRPr sz="700"/>
          </a:p>
        </p:txBody>
      </p:sp>
      <p:sp>
        <p:nvSpPr>
          <p:cNvPr id="63" name="Google Shape;63;p13"/>
          <p:cNvSpPr txBox="1"/>
          <p:nvPr/>
        </p:nvSpPr>
        <p:spPr>
          <a:xfrm>
            <a:off x="1978563" y="3059238"/>
            <a:ext cx="49116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メンバー：小泉・中野・西山・古澤・山﨑</a:t>
            </a:r>
            <a:endParaRPr sz="7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Google Shape;163;p22"/>
          <p:cNvGrpSpPr/>
          <p:nvPr/>
        </p:nvGrpSpPr>
        <p:grpSpPr>
          <a:xfrm>
            <a:off x="259717" y="233721"/>
            <a:ext cx="8624851" cy="4680683"/>
            <a:chOff x="0" y="-47625"/>
            <a:chExt cx="4542982" cy="2465464"/>
          </a:xfrm>
        </p:grpSpPr>
        <p:sp>
          <p:nvSpPr>
            <p:cNvPr id="164" name="Google Shape;164;p22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65" name="Google Shape;165;p22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6" name="Google Shape;166;p22"/>
          <p:cNvSpPr/>
          <p:nvPr/>
        </p:nvSpPr>
        <p:spPr>
          <a:xfrm>
            <a:off x="3574962" y="2813418"/>
            <a:ext cx="1994076" cy="1994076"/>
          </a:xfrm>
          <a:custGeom>
            <a:rect b="b" l="l" r="r" t="t"/>
            <a:pathLst>
              <a:path extrusionOk="0" h="3988152" w="3988152">
                <a:moveTo>
                  <a:pt x="0" y="0"/>
                </a:moveTo>
                <a:lnTo>
                  <a:pt x="3988152" y="0"/>
                </a:lnTo>
                <a:lnTo>
                  <a:pt x="3988152" y="3988151"/>
                </a:lnTo>
                <a:lnTo>
                  <a:pt x="0" y="39881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7" name="Google Shape;167;p22"/>
          <p:cNvSpPr txBox="1"/>
          <p:nvPr/>
        </p:nvSpPr>
        <p:spPr>
          <a:xfrm>
            <a:off x="704846" y="974459"/>
            <a:ext cx="7734300" cy="10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各メンバーが異なるテーマに関心を置く中で、</a:t>
            </a:r>
            <a:endParaRPr sz="700"/>
          </a:p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同一の想いを明確にしたこと。</a:t>
            </a:r>
            <a:endParaRPr sz="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23"/>
          <p:cNvSpPr txBox="1"/>
          <p:nvPr/>
        </p:nvSpPr>
        <p:spPr>
          <a:xfrm>
            <a:off x="147506" y="1338874"/>
            <a:ext cx="58890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1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まだまだ続く紆余曲折の日々...</a:t>
            </a:r>
            <a:endParaRPr sz="700"/>
          </a:p>
        </p:txBody>
      </p:sp>
      <p:sp>
        <p:nvSpPr>
          <p:cNvPr id="173" name="Google Shape;173;p23"/>
          <p:cNvSpPr txBox="1"/>
          <p:nvPr/>
        </p:nvSpPr>
        <p:spPr>
          <a:xfrm>
            <a:off x="1569588" y="2335053"/>
            <a:ext cx="60048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3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3度目の正直</a:t>
            </a:r>
            <a:endParaRPr sz="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oogle Shape;182;p24"/>
          <p:cNvGrpSpPr/>
          <p:nvPr/>
        </p:nvGrpSpPr>
        <p:grpSpPr>
          <a:xfrm>
            <a:off x="259567" y="231405"/>
            <a:ext cx="8624851" cy="4680683"/>
            <a:chOff x="0" y="-47625"/>
            <a:chExt cx="4542982" cy="2465464"/>
          </a:xfrm>
        </p:grpSpPr>
        <p:sp>
          <p:nvSpPr>
            <p:cNvPr id="183" name="Google Shape;183;p24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84" name="Google Shape;184;p24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5" name="Google Shape;185;p24"/>
          <p:cNvSpPr txBox="1"/>
          <p:nvPr/>
        </p:nvSpPr>
        <p:spPr>
          <a:xfrm>
            <a:off x="514350" y="1194411"/>
            <a:ext cx="8246700" cy="33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１回目　フック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強度とおしゃれが欠けている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２回目　ゴミボトルとカチカチセンサー</a:t>
            </a:r>
            <a:endParaRPr sz="700"/>
          </a:p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使用者のニーズにそもそも沿っているのか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３回目　ゴミボトルとカチカチセンサー＆割りばし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当事者にしかわからない困りゴト・ニーズ・想いがある</a:t>
            </a:r>
            <a:endParaRPr sz="7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0" name="Google Shape;190;p25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191" name="Google Shape;191;p25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92" name="Google Shape;192;p25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193" name="Google Shape;193;p25"/>
          <p:cNvCxnSpPr/>
          <p:nvPr/>
        </p:nvCxnSpPr>
        <p:spPr>
          <a:xfrm>
            <a:off x="248049" y="1126395"/>
            <a:ext cx="8632500" cy="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94" name="Google Shape;194;p25"/>
          <p:cNvSpPr/>
          <p:nvPr/>
        </p:nvSpPr>
        <p:spPr>
          <a:xfrm>
            <a:off x="5991575" y="2705006"/>
            <a:ext cx="2091530" cy="2078102"/>
          </a:xfrm>
          <a:custGeom>
            <a:rect b="b" l="l" r="r" t="t"/>
            <a:pathLst>
              <a:path extrusionOk="0" h="4156203" w="4183060">
                <a:moveTo>
                  <a:pt x="0" y="0"/>
                </a:moveTo>
                <a:lnTo>
                  <a:pt x="4183060" y="0"/>
                </a:lnTo>
                <a:lnTo>
                  <a:pt x="4183060" y="4156203"/>
                </a:lnTo>
                <a:lnTo>
                  <a:pt x="0" y="41562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0829" l="-63835" r="-134850" t="-47709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5" name="Google Shape;195;p25"/>
          <p:cNvSpPr/>
          <p:nvPr/>
        </p:nvSpPr>
        <p:spPr>
          <a:xfrm>
            <a:off x="797935" y="2735817"/>
            <a:ext cx="2017177" cy="2047290"/>
          </a:xfrm>
          <a:custGeom>
            <a:rect b="b" l="l" r="r" t="t"/>
            <a:pathLst>
              <a:path extrusionOk="0" h="4094580" w="4034354">
                <a:moveTo>
                  <a:pt x="0" y="0"/>
                </a:moveTo>
                <a:lnTo>
                  <a:pt x="4034354" y="0"/>
                </a:lnTo>
                <a:lnTo>
                  <a:pt x="4034354" y="4094580"/>
                </a:lnTo>
                <a:lnTo>
                  <a:pt x="0" y="40945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669" l="-5219" r="0" t="0"/>
            </a:stretch>
          </a:blipFill>
          <a:ln>
            <a:noFill/>
          </a:ln>
        </p:spPr>
      </p:sp>
      <p:sp>
        <p:nvSpPr>
          <p:cNvPr id="196" name="Google Shape;196;p25"/>
          <p:cNvSpPr/>
          <p:nvPr/>
        </p:nvSpPr>
        <p:spPr>
          <a:xfrm>
            <a:off x="3393387" y="2778888"/>
            <a:ext cx="2021925" cy="2004220"/>
          </a:xfrm>
          <a:custGeom>
            <a:rect b="b" l="l" r="r" t="t"/>
            <a:pathLst>
              <a:path extrusionOk="0" h="4008439" w="4043850">
                <a:moveTo>
                  <a:pt x="0" y="0"/>
                </a:moveTo>
                <a:lnTo>
                  <a:pt x="4043850" y="0"/>
                </a:lnTo>
                <a:lnTo>
                  <a:pt x="4043850" y="4008439"/>
                </a:lnTo>
                <a:lnTo>
                  <a:pt x="0" y="40084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3459" l="-9388" r="0" t="-6899"/>
            </a:stretch>
          </a:blipFill>
          <a:ln cap="sq" cmpd="sng" w="38100">
            <a:solidFill>
              <a:srgbClr val="000000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197" name="Google Shape;197;p25"/>
          <p:cNvSpPr txBox="1"/>
          <p:nvPr/>
        </p:nvSpPr>
        <p:spPr>
          <a:xfrm>
            <a:off x="514350" y="389322"/>
            <a:ext cx="49011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ファーストプロトタイプ</a:t>
            </a:r>
            <a:endParaRPr sz="700"/>
          </a:p>
        </p:txBody>
      </p:sp>
      <p:sp>
        <p:nvSpPr>
          <p:cNvPr id="198" name="Google Shape;198;p25"/>
          <p:cNvSpPr txBox="1"/>
          <p:nvPr/>
        </p:nvSpPr>
        <p:spPr>
          <a:xfrm>
            <a:off x="514350" y="1425950"/>
            <a:ext cx="8094600" cy="99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鞄やベルト通しにゴミ袋を取り付けるためのフック</a:t>
            </a:r>
            <a:endParaRPr sz="700"/>
          </a:p>
          <a:p>
            <a:pPr indent="0" lvl="0" marL="0" marR="0" rtl="0" algn="l">
              <a:lnSpc>
                <a:spcPct val="13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対象：修学旅行生</a:t>
            </a:r>
            <a:endParaRPr sz="7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Google Shape;203;p26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04" name="Google Shape;204;p26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05" name="Google Shape;205;p26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06" name="Google Shape;206;p26"/>
          <p:cNvSpPr/>
          <p:nvPr/>
        </p:nvSpPr>
        <p:spPr>
          <a:xfrm flipH="1">
            <a:off x="514350" y="1540879"/>
            <a:ext cx="2419614" cy="3325929"/>
          </a:xfrm>
          <a:custGeom>
            <a:rect b="b" l="l" r="r" t="t"/>
            <a:pathLst>
              <a:path extrusionOk="0" h="6651858" w="4839227">
                <a:moveTo>
                  <a:pt x="4839227" y="0"/>
                </a:moveTo>
                <a:lnTo>
                  <a:pt x="0" y="0"/>
                </a:lnTo>
                <a:lnTo>
                  <a:pt x="0" y="6651858"/>
                </a:lnTo>
                <a:lnTo>
                  <a:pt x="4839227" y="6651858"/>
                </a:lnTo>
                <a:lnTo>
                  <a:pt x="4839227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7" name="Google Shape;207;p26"/>
          <p:cNvGrpSpPr/>
          <p:nvPr/>
        </p:nvGrpSpPr>
        <p:grpSpPr>
          <a:xfrm>
            <a:off x="3702075" y="876570"/>
            <a:ext cx="4036401" cy="1095197"/>
            <a:chOff x="0" y="-28575"/>
            <a:chExt cx="2126100" cy="576875"/>
          </a:xfrm>
        </p:grpSpPr>
        <p:sp>
          <p:nvSpPr>
            <p:cNvPr id="208" name="Google Shape;208;p26"/>
            <p:cNvSpPr/>
            <p:nvPr/>
          </p:nvSpPr>
          <p:spPr>
            <a:xfrm>
              <a:off x="0" y="0"/>
              <a:ext cx="2126083" cy="548300"/>
            </a:xfrm>
            <a:custGeom>
              <a:rect b="b" l="l" r="r" t="t"/>
              <a:pathLst>
                <a:path extrusionOk="0" h="548300" w="2126083">
                  <a:moveTo>
                    <a:pt x="2126083" y="0"/>
                  </a:moveTo>
                  <a:lnTo>
                    <a:pt x="0" y="0"/>
                  </a:lnTo>
                  <a:lnTo>
                    <a:pt x="0" y="360340"/>
                  </a:lnTo>
                  <a:lnTo>
                    <a:pt x="157480" y="360340"/>
                  </a:lnTo>
                  <a:lnTo>
                    <a:pt x="157480" y="548300"/>
                  </a:lnTo>
                  <a:lnTo>
                    <a:pt x="463550" y="360340"/>
                  </a:lnTo>
                  <a:lnTo>
                    <a:pt x="2126083" y="360340"/>
                  </a:lnTo>
                  <a:lnTo>
                    <a:pt x="2126083" y="0"/>
                  </a:ln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</p:sp>
        <p:sp>
          <p:nvSpPr>
            <p:cNvPr id="209" name="Google Shape;209;p26"/>
            <p:cNvSpPr txBox="1"/>
            <p:nvPr/>
          </p:nvSpPr>
          <p:spPr>
            <a:xfrm>
              <a:off x="0" y="-28575"/>
              <a:ext cx="2126100" cy="38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0" name="Google Shape;210;p26"/>
          <p:cNvSpPr txBox="1"/>
          <p:nvPr/>
        </p:nvSpPr>
        <p:spPr>
          <a:xfrm>
            <a:off x="4493842" y="1014511"/>
            <a:ext cx="2593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ブラブラする</a:t>
            </a:r>
            <a:endParaRPr sz="700"/>
          </a:p>
        </p:txBody>
      </p:sp>
      <p:grpSp>
        <p:nvGrpSpPr>
          <p:cNvPr id="211" name="Google Shape;211;p26"/>
          <p:cNvGrpSpPr/>
          <p:nvPr/>
        </p:nvGrpSpPr>
        <p:grpSpPr>
          <a:xfrm>
            <a:off x="3702075" y="2028600"/>
            <a:ext cx="4036401" cy="1095197"/>
            <a:chOff x="0" y="-28575"/>
            <a:chExt cx="2126100" cy="576875"/>
          </a:xfrm>
        </p:grpSpPr>
        <p:sp>
          <p:nvSpPr>
            <p:cNvPr id="212" name="Google Shape;212;p26"/>
            <p:cNvSpPr/>
            <p:nvPr/>
          </p:nvSpPr>
          <p:spPr>
            <a:xfrm>
              <a:off x="0" y="0"/>
              <a:ext cx="2126083" cy="548300"/>
            </a:xfrm>
            <a:custGeom>
              <a:rect b="b" l="l" r="r" t="t"/>
              <a:pathLst>
                <a:path extrusionOk="0" h="548300" w="2126083">
                  <a:moveTo>
                    <a:pt x="2126083" y="0"/>
                  </a:moveTo>
                  <a:lnTo>
                    <a:pt x="0" y="0"/>
                  </a:lnTo>
                  <a:lnTo>
                    <a:pt x="0" y="360340"/>
                  </a:lnTo>
                  <a:lnTo>
                    <a:pt x="157480" y="360340"/>
                  </a:lnTo>
                  <a:lnTo>
                    <a:pt x="157480" y="548300"/>
                  </a:lnTo>
                  <a:lnTo>
                    <a:pt x="463550" y="360340"/>
                  </a:lnTo>
                  <a:lnTo>
                    <a:pt x="2126083" y="360340"/>
                  </a:lnTo>
                  <a:lnTo>
                    <a:pt x="2126083" y="0"/>
                  </a:ln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</p:sp>
        <p:sp>
          <p:nvSpPr>
            <p:cNvPr id="213" name="Google Shape;213;p26"/>
            <p:cNvSpPr txBox="1"/>
            <p:nvPr/>
          </p:nvSpPr>
          <p:spPr>
            <a:xfrm>
              <a:off x="0" y="-28575"/>
              <a:ext cx="2126100" cy="386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4" name="Google Shape;214;p26"/>
          <p:cNvSpPr txBox="1"/>
          <p:nvPr/>
        </p:nvSpPr>
        <p:spPr>
          <a:xfrm>
            <a:off x="4495775" y="2066221"/>
            <a:ext cx="24507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ダサい</a:t>
            </a:r>
            <a:endParaRPr sz="700"/>
          </a:p>
        </p:txBody>
      </p:sp>
      <p:grpSp>
        <p:nvGrpSpPr>
          <p:cNvPr id="215" name="Google Shape;215;p26"/>
          <p:cNvGrpSpPr/>
          <p:nvPr/>
        </p:nvGrpSpPr>
        <p:grpSpPr>
          <a:xfrm>
            <a:off x="3702075" y="3295920"/>
            <a:ext cx="4036401" cy="1190481"/>
            <a:chOff x="0" y="-28575"/>
            <a:chExt cx="2126100" cy="627064"/>
          </a:xfrm>
        </p:grpSpPr>
        <p:sp>
          <p:nvSpPr>
            <p:cNvPr id="216" name="Google Shape;216;p26"/>
            <p:cNvSpPr/>
            <p:nvPr/>
          </p:nvSpPr>
          <p:spPr>
            <a:xfrm>
              <a:off x="0" y="0"/>
              <a:ext cx="2126083" cy="598489"/>
            </a:xfrm>
            <a:custGeom>
              <a:rect b="b" l="l" r="r" t="t"/>
              <a:pathLst>
                <a:path extrusionOk="0" h="598489" w="2126083">
                  <a:moveTo>
                    <a:pt x="2126083" y="0"/>
                  </a:moveTo>
                  <a:lnTo>
                    <a:pt x="0" y="0"/>
                  </a:lnTo>
                  <a:lnTo>
                    <a:pt x="0" y="410529"/>
                  </a:lnTo>
                  <a:lnTo>
                    <a:pt x="157480" y="410529"/>
                  </a:lnTo>
                  <a:lnTo>
                    <a:pt x="157480" y="598489"/>
                  </a:lnTo>
                  <a:lnTo>
                    <a:pt x="463550" y="410529"/>
                  </a:lnTo>
                  <a:lnTo>
                    <a:pt x="2126083" y="410529"/>
                  </a:lnTo>
                  <a:lnTo>
                    <a:pt x="2126083" y="0"/>
                  </a:ln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</p:sp>
        <p:sp>
          <p:nvSpPr>
            <p:cNvPr id="217" name="Google Shape;217;p26"/>
            <p:cNvSpPr txBox="1"/>
            <p:nvPr/>
          </p:nvSpPr>
          <p:spPr>
            <a:xfrm>
              <a:off x="0" y="-28575"/>
              <a:ext cx="2126100" cy="43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8" name="Google Shape;218;p26"/>
          <p:cNvSpPr txBox="1"/>
          <p:nvPr/>
        </p:nvSpPr>
        <p:spPr>
          <a:xfrm>
            <a:off x="4262749" y="3381039"/>
            <a:ext cx="2916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取り付け・取り外しが</a:t>
            </a:r>
            <a:endParaRPr sz="700"/>
          </a:p>
          <a:p>
            <a:pPr indent="0" lvl="0" marL="0" marR="0" rtl="0" algn="ctr">
              <a:lnSpc>
                <a:spcPct val="14002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面倒くさい</a:t>
            </a:r>
            <a:endParaRPr sz="7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3" name="Google Shape;223;p27"/>
          <p:cNvGrpSpPr/>
          <p:nvPr/>
        </p:nvGrpSpPr>
        <p:grpSpPr>
          <a:xfrm>
            <a:off x="259717" y="281568"/>
            <a:ext cx="8624851" cy="4680683"/>
            <a:chOff x="0" y="-47625"/>
            <a:chExt cx="4542982" cy="2465464"/>
          </a:xfrm>
        </p:grpSpPr>
        <p:sp>
          <p:nvSpPr>
            <p:cNvPr id="224" name="Google Shape;224;p27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25" name="Google Shape;225;p27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6" name="Google Shape;226;p27"/>
          <p:cNvSpPr txBox="1"/>
          <p:nvPr/>
        </p:nvSpPr>
        <p:spPr>
          <a:xfrm>
            <a:off x="514350" y="1194411"/>
            <a:ext cx="8246700" cy="33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１回目　フック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強度とおしゃれが欠けている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２回目　ゴミボトルとリードスイッチ</a:t>
            </a:r>
            <a:endParaRPr sz="700"/>
          </a:p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使用者のニーズにそもそも沿っているのか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３回目　ゴミボトルとリードスイッチ＆割りばし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当事者にしかわからない困りゴト・ニーズ・想いがある</a:t>
            </a:r>
            <a:endParaRPr sz="7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1" name="Google Shape;231;p28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32" name="Google Shape;232;p28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33" name="Google Shape;233;p28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34" name="Google Shape;234;p28"/>
          <p:cNvSpPr txBox="1"/>
          <p:nvPr/>
        </p:nvSpPr>
        <p:spPr>
          <a:xfrm>
            <a:off x="259717" y="1801872"/>
            <a:ext cx="8666700" cy="15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実際に活動している人に</a:t>
            </a:r>
            <a:endParaRPr sz="700"/>
          </a:p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2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話を聞く必要がある</a:t>
            </a:r>
            <a:endParaRPr sz="70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3" name="Google Shape;243;p29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44" name="Google Shape;244;p29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45" name="Google Shape;245;p29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46" name="Google Shape;246;p29"/>
          <p:cNvSpPr txBox="1"/>
          <p:nvPr/>
        </p:nvSpPr>
        <p:spPr>
          <a:xfrm>
            <a:off x="514350" y="1194411"/>
            <a:ext cx="8246700" cy="332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１回目　フック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強度とおしゃれが欠けている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２回目　ゴミボトルとカチカチセンサー</a:t>
            </a:r>
            <a:endParaRPr sz="700"/>
          </a:p>
          <a:p>
            <a:pPr indent="0" lvl="0" marL="0" marR="0" rtl="0" algn="just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A6A6A6"/>
                </a:solidFill>
                <a:latin typeface="Calibri"/>
                <a:ea typeface="Calibri"/>
                <a:cs typeface="Calibri"/>
                <a:sym typeface="Calibri"/>
              </a:rPr>
              <a:t>使用者のニーズにそもそも沿っているのか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３回目　ゴミボトルとカチカチセンサー＆割りばし</a:t>
            </a:r>
            <a:endParaRPr sz="700"/>
          </a:p>
          <a:p>
            <a:pPr indent="0" lvl="0" marL="0" marR="0" rtl="0" algn="just">
              <a:lnSpc>
                <a:spcPct val="173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当事者にしかわからない困り</a:t>
            </a:r>
            <a:r>
              <a:rPr lang="ja" sz="2400">
                <a:latin typeface="Calibri"/>
                <a:ea typeface="Calibri"/>
                <a:cs typeface="Calibri"/>
                <a:sym typeface="Calibri"/>
              </a:rPr>
              <a:t>ごと</a:t>
            </a: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・ニーズ・想いがある</a:t>
            </a:r>
            <a:endParaRPr sz="7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1" name="Google Shape;251;p30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52" name="Google Shape;252;p30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53" name="Google Shape;253;p30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4" name="Google Shape;254;p30"/>
          <p:cNvSpPr/>
          <p:nvPr/>
        </p:nvSpPr>
        <p:spPr>
          <a:xfrm>
            <a:off x="7899217" y="3739407"/>
            <a:ext cx="985067" cy="1127402"/>
          </a:xfrm>
          <a:custGeom>
            <a:rect b="b" l="l" r="r" t="t"/>
            <a:pathLst>
              <a:path extrusionOk="0" h="2254803" w="1970134">
                <a:moveTo>
                  <a:pt x="0" y="0"/>
                </a:moveTo>
                <a:lnTo>
                  <a:pt x="1970134" y="0"/>
                </a:lnTo>
                <a:lnTo>
                  <a:pt x="1970134" y="2254803"/>
                </a:lnTo>
                <a:lnTo>
                  <a:pt x="0" y="22548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5" name="Google Shape;255;p30"/>
          <p:cNvSpPr txBox="1"/>
          <p:nvPr/>
        </p:nvSpPr>
        <p:spPr>
          <a:xfrm>
            <a:off x="910606" y="694231"/>
            <a:ext cx="7323000" cy="75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〈主催者インタビュー〉</a:t>
            </a:r>
            <a:endParaRPr sz="700"/>
          </a:p>
        </p:txBody>
      </p:sp>
      <p:sp>
        <p:nvSpPr>
          <p:cNvPr id="256" name="Google Shape;256;p30"/>
          <p:cNvSpPr txBox="1"/>
          <p:nvPr/>
        </p:nvSpPr>
        <p:spPr>
          <a:xfrm>
            <a:off x="2864037" y="2005563"/>
            <a:ext cx="37203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2024/2/23実施</a:t>
            </a:r>
            <a:endParaRPr sz="700"/>
          </a:p>
        </p:txBody>
      </p:sp>
      <p:sp>
        <p:nvSpPr>
          <p:cNvPr id="257" name="Google Shape;257;p30"/>
          <p:cNvSpPr txBox="1"/>
          <p:nvPr/>
        </p:nvSpPr>
        <p:spPr>
          <a:xfrm>
            <a:off x="2102945" y="3291345"/>
            <a:ext cx="21273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中里 成光さん</a:t>
            </a:r>
            <a:endParaRPr sz="700"/>
          </a:p>
        </p:txBody>
      </p:sp>
      <p:sp>
        <p:nvSpPr>
          <p:cNvPr id="258" name="Google Shape;258;p30"/>
          <p:cNvSpPr txBox="1"/>
          <p:nvPr/>
        </p:nvSpPr>
        <p:spPr>
          <a:xfrm>
            <a:off x="2002781" y="3850709"/>
            <a:ext cx="25692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渡辺 みさきさん</a:t>
            </a:r>
            <a:endParaRPr sz="700"/>
          </a:p>
        </p:txBody>
      </p:sp>
      <p:sp>
        <p:nvSpPr>
          <p:cNvPr id="259" name="Google Shape;259;p30"/>
          <p:cNvSpPr txBox="1"/>
          <p:nvPr/>
        </p:nvSpPr>
        <p:spPr>
          <a:xfrm>
            <a:off x="4781827" y="3489352"/>
            <a:ext cx="25659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上岡 洋一郎さん</a:t>
            </a:r>
            <a:endParaRPr sz="7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Google Shape;264;p31"/>
          <p:cNvGrpSpPr/>
          <p:nvPr/>
        </p:nvGrpSpPr>
        <p:grpSpPr>
          <a:xfrm>
            <a:off x="248049" y="186276"/>
            <a:ext cx="8624851" cy="4680683"/>
            <a:chOff x="0" y="-47625"/>
            <a:chExt cx="4542982" cy="2465464"/>
          </a:xfrm>
        </p:grpSpPr>
        <p:sp>
          <p:nvSpPr>
            <p:cNvPr id="265" name="Google Shape;265;p31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66" name="Google Shape;266;p31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cxnSp>
        <p:nvCxnSpPr>
          <p:cNvPr id="267" name="Google Shape;267;p31"/>
          <p:cNvCxnSpPr/>
          <p:nvPr/>
        </p:nvCxnSpPr>
        <p:spPr>
          <a:xfrm>
            <a:off x="248049" y="1126395"/>
            <a:ext cx="8632500" cy="0"/>
          </a:xfrm>
          <a:prstGeom prst="straightConnector1">
            <a:avLst/>
          </a:prstGeom>
          <a:noFill/>
          <a:ln cap="flat" cmpd="sng" w="38100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268" name="Google Shape;268;p31"/>
          <p:cNvSpPr/>
          <p:nvPr/>
        </p:nvSpPr>
        <p:spPr>
          <a:xfrm>
            <a:off x="248050" y="2572450"/>
            <a:ext cx="3694361" cy="2296898"/>
          </a:xfrm>
          <a:custGeom>
            <a:rect b="b" l="l" r="r" t="t"/>
            <a:pathLst>
              <a:path extrusionOk="0" h="3765406" w="6686626">
                <a:moveTo>
                  <a:pt x="0" y="0"/>
                </a:moveTo>
                <a:lnTo>
                  <a:pt x="6686626" y="0"/>
                </a:lnTo>
                <a:lnTo>
                  <a:pt x="6686626" y="3765406"/>
                </a:lnTo>
                <a:lnTo>
                  <a:pt x="0" y="376540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69" name="Google Shape;269;p31"/>
          <p:cNvSpPr/>
          <p:nvPr/>
        </p:nvSpPr>
        <p:spPr>
          <a:xfrm>
            <a:off x="298223" y="1126395"/>
            <a:ext cx="2433276" cy="1370238"/>
          </a:xfrm>
          <a:custGeom>
            <a:rect b="b" l="l" r="r" t="t"/>
            <a:pathLst>
              <a:path extrusionOk="0" h="2740477" w="4866552">
                <a:moveTo>
                  <a:pt x="0" y="0"/>
                </a:moveTo>
                <a:lnTo>
                  <a:pt x="4866552" y="0"/>
                </a:lnTo>
                <a:lnTo>
                  <a:pt x="4866552" y="2740477"/>
                </a:lnTo>
                <a:lnTo>
                  <a:pt x="0" y="27404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0" name="Google Shape;270;p31"/>
          <p:cNvSpPr/>
          <p:nvPr/>
        </p:nvSpPr>
        <p:spPr>
          <a:xfrm>
            <a:off x="4390270" y="3513792"/>
            <a:ext cx="1252535" cy="1080311"/>
          </a:xfrm>
          <a:custGeom>
            <a:rect b="b" l="l" r="r" t="t"/>
            <a:pathLst>
              <a:path extrusionOk="0" h="2160623" w="2505070">
                <a:moveTo>
                  <a:pt x="0" y="0"/>
                </a:moveTo>
                <a:lnTo>
                  <a:pt x="2505070" y="0"/>
                </a:lnTo>
                <a:lnTo>
                  <a:pt x="2505070" y="2160623"/>
                </a:lnTo>
                <a:lnTo>
                  <a:pt x="0" y="21606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1" name="Google Shape;271;p31"/>
          <p:cNvSpPr/>
          <p:nvPr/>
        </p:nvSpPr>
        <p:spPr>
          <a:xfrm>
            <a:off x="6275206" y="3491493"/>
            <a:ext cx="1676975" cy="1102611"/>
          </a:xfrm>
          <a:custGeom>
            <a:rect b="b" l="l" r="r" t="t"/>
            <a:pathLst>
              <a:path extrusionOk="0" h="2205221" w="3353949">
                <a:moveTo>
                  <a:pt x="0" y="0"/>
                </a:moveTo>
                <a:lnTo>
                  <a:pt x="3353949" y="0"/>
                </a:lnTo>
                <a:lnTo>
                  <a:pt x="3353949" y="2205221"/>
                </a:lnTo>
                <a:lnTo>
                  <a:pt x="0" y="22052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2" name="Google Shape;272;p31"/>
          <p:cNvSpPr txBox="1"/>
          <p:nvPr/>
        </p:nvSpPr>
        <p:spPr>
          <a:xfrm>
            <a:off x="2921765" y="1590633"/>
            <a:ext cx="59586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0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  ゴミ拾い活動外の場面で日常的に　　　落ちている物を拾うことが</a:t>
            </a:r>
            <a:endParaRPr sz="700"/>
          </a:p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" sz="3000">
                <a:latin typeface="Calibri"/>
                <a:ea typeface="Calibri"/>
                <a:cs typeface="Calibri"/>
                <a:sym typeface="Calibri"/>
              </a:rPr>
              <a:t>　　　</a:t>
            </a:r>
            <a:r>
              <a:rPr b="0" i="0" lang="ja" sz="3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やりにくいという課題</a:t>
            </a:r>
            <a:endParaRPr sz="700"/>
          </a:p>
        </p:txBody>
      </p:sp>
      <p:sp>
        <p:nvSpPr>
          <p:cNvPr id="273" name="Google Shape;273;p31"/>
          <p:cNvSpPr txBox="1"/>
          <p:nvPr/>
        </p:nvSpPr>
        <p:spPr>
          <a:xfrm>
            <a:off x="263600" y="476250"/>
            <a:ext cx="9646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実際に鎌倉の定期的なゴミ拾い活動をしている人にインタビューしたところ</a:t>
            </a:r>
            <a:endParaRPr sz="7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oogle Shape;72;p14"/>
          <p:cNvGrpSpPr/>
          <p:nvPr/>
        </p:nvGrpSpPr>
        <p:grpSpPr>
          <a:xfrm>
            <a:off x="0" y="-94007"/>
            <a:ext cx="9144114" cy="5237708"/>
            <a:chOff x="0" y="-47625"/>
            <a:chExt cx="4542982" cy="2602200"/>
          </a:xfrm>
        </p:grpSpPr>
        <p:sp>
          <p:nvSpPr>
            <p:cNvPr id="73" name="Google Shape;73;p14"/>
            <p:cNvSpPr/>
            <p:nvPr/>
          </p:nvSpPr>
          <p:spPr>
            <a:xfrm>
              <a:off x="0" y="0"/>
              <a:ext cx="4542982" cy="2554507"/>
            </a:xfrm>
            <a:custGeom>
              <a:rect b="b" l="l" r="r" t="t"/>
              <a:pathLst>
                <a:path extrusionOk="0" h="2554507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554507"/>
                  </a:lnTo>
                  <a:lnTo>
                    <a:pt x="0" y="25545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74" name="Google Shape;74;p14"/>
            <p:cNvSpPr txBox="1"/>
            <p:nvPr/>
          </p:nvSpPr>
          <p:spPr>
            <a:xfrm>
              <a:off x="0" y="-47625"/>
              <a:ext cx="4542900" cy="2602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5" name="Google Shape;75;p14"/>
          <p:cNvSpPr/>
          <p:nvPr/>
        </p:nvSpPr>
        <p:spPr>
          <a:xfrm>
            <a:off x="7410261" y="3705"/>
            <a:ext cx="1733739" cy="5139795"/>
          </a:xfrm>
          <a:custGeom>
            <a:rect b="b" l="l" r="r" t="t"/>
            <a:pathLst>
              <a:path extrusionOk="0" h="10279590" w="3467478">
                <a:moveTo>
                  <a:pt x="0" y="0"/>
                </a:moveTo>
                <a:lnTo>
                  <a:pt x="3467478" y="0"/>
                </a:lnTo>
                <a:lnTo>
                  <a:pt x="3467478" y="10279590"/>
                </a:lnTo>
                <a:lnTo>
                  <a:pt x="0" y="102795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51000"/>
            </a:blip>
            <a:stretch>
              <a:fillRect b="0" l="-53877" r="-12869" t="0"/>
            </a:stretch>
          </a:blipFill>
          <a:ln>
            <a:noFill/>
          </a:ln>
        </p:spPr>
      </p:sp>
      <p:sp>
        <p:nvSpPr>
          <p:cNvPr id="76" name="Google Shape;76;p14"/>
          <p:cNvSpPr/>
          <p:nvPr/>
        </p:nvSpPr>
        <p:spPr>
          <a:xfrm>
            <a:off x="0" y="1853"/>
            <a:ext cx="1980641" cy="5139795"/>
          </a:xfrm>
          <a:custGeom>
            <a:rect b="b" l="l" r="r" t="t"/>
            <a:pathLst>
              <a:path extrusionOk="0" h="10279590" w="3961282">
                <a:moveTo>
                  <a:pt x="0" y="0"/>
                </a:moveTo>
                <a:lnTo>
                  <a:pt x="3961282" y="0"/>
                </a:lnTo>
                <a:lnTo>
                  <a:pt x="3961282" y="10279590"/>
                </a:lnTo>
                <a:lnTo>
                  <a:pt x="0" y="102795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51000"/>
            </a:blip>
            <a:stretch>
              <a:fillRect b="0" l="-43228" r="-51388" t="0"/>
            </a:stretch>
          </a:blipFill>
          <a:ln>
            <a:noFill/>
          </a:ln>
        </p:spPr>
      </p:sp>
      <p:sp>
        <p:nvSpPr>
          <p:cNvPr id="77" name="Google Shape;77;p14"/>
          <p:cNvSpPr/>
          <p:nvPr/>
        </p:nvSpPr>
        <p:spPr>
          <a:xfrm>
            <a:off x="5710400" y="1853"/>
            <a:ext cx="1699861" cy="5141648"/>
          </a:xfrm>
          <a:custGeom>
            <a:rect b="b" l="l" r="r" t="t"/>
            <a:pathLst>
              <a:path extrusionOk="0" h="10283295" w="3399721">
                <a:moveTo>
                  <a:pt x="0" y="0"/>
                </a:moveTo>
                <a:lnTo>
                  <a:pt x="3399721" y="0"/>
                </a:lnTo>
                <a:lnTo>
                  <a:pt x="3399721" y="10283295"/>
                </a:lnTo>
                <a:lnTo>
                  <a:pt x="0" y="1028329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 amt="51000"/>
            </a:blip>
            <a:stretch>
              <a:fillRect b="0" l="-109888" r="-16858" t="0"/>
            </a:stretch>
          </a:blipFill>
          <a:ln>
            <a:noFill/>
          </a:ln>
        </p:spPr>
      </p:sp>
      <p:sp>
        <p:nvSpPr>
          <p:cNvPr id="78" name="Google Shape;78;p14"/>
          <p:cNvSpPr/>
          <p:nvPr/>
        </p:nvSpPr>
        <p:spPr>
          <a:xfrm>
            <a:off x="1980641" y="0"/>
            <a:ext cx="1901490" cy="5277569"/>
          </a:xfrm>
          <a:custGeom>
            <a:rect b="b" l="l" r="r" t="t"/>
            <a:pathLst>
              <a:path extrusionOk="0" h="10555137" w="3802979">
                <a:moveTo>
                  <a:pt x="0" y="0"/>
                </a:moveTo>
                <a:lnTo>
                  <a:pt x="3802979" y="0"/>
                </a:lnTo>
                <a:lnTo>
                  <a:pt x="3802979" y="10555137"/>
                </a:lnTo>
                <a:lnTo>
                  <a:pt x="0" y="1055513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 amt="51000"/>
            </a:blip>
            <a:stretch>
              <a:fillRect b="0" l="-71108" r="-37047" t="0"/>
            </a:stretch>
          </a:blipFill>
          <a:ln>
            <a:noFill/>
          </a:ln>
        </p:spPr>
      </p:sp>
      <p:sp>
        <p:nvSpPr>
          <p:cNvPr id="79" name="Google Shape;79;p14"/>
          <p:cNvSpPr/>
          <p:nvPr/>
        </p:nvSpPr>
        <p:spPr>
          <a:xfrm>
            <a:off x="3882131" y="3705"/>
            <a:ext cx="1829747" cy="5143942"/>
          </a:xfrm>
          <a:custGeom>
            <a:rect b="b" l="l" r="r" t="t"/>
            <a:pathLst>
              <a:path extrusionOk="0" h="2246263" w="799016">
                <a:moveTo>
                  <a:pt x="0" y="0"/>
                </a:moveTo>
                <a:lnTo>
                  <a:pt x="799016" y="0"/>
                </a:lnTo>
                <a:lnTo>
                  <a:pt x="799016" y="2246263"/>
                </a:lnTo>
                <a:lnTo>
                  <a:pt x="0" y="2246263"/>
                </a:lnTo>
                <a:close/>
              </a:path>
            </a:pathLst>
          </a:custGeom>
          <a:blipFill rotWithShape="1">
            <a:blip r:embed="rId7">
              <a:alphaModFix amt="50000"/>
            </a:blip>
            <a:stretch>
              <a:fillRect b="0" l="-36598" r="-21529" t="0"/>
            </a:stretch>
          </a:blipFill>
          <a:ln>
            <a:noFill/>
          </a:ln>
        </p:spPr>
      </p:sp>
      <p:sp>
        <p:nvSpPr>
          <p:cNvPr id="80" name="Google Shape;80;p14"/>
          <p:cNvSpPr txBox="1"/>
          <p:nvPr/>
        </p:nvSpPr>
        <p:spPr>
          <a:xfrm>
            <a:off x="2769906" y="2140522"/>
            <a:ext cx="36042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5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メンバー紹介</a:t>
            </a:r>
            <a:endParaRPr sz="7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2" name="Google Shape;282;p32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83" name="Google Shape;283;p32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284" name="Google Shape;284;p32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5" name="Google Shape;285;p32"/>
          <p:cNvSpPr/>
          <p:nvPr/>
        </p:nvSpPr>
        <p:spPr>
          <a:xfrm>
            <a:off x="4572000" y="3655256"/>
            <a:ext cx="1252535" cy="1080311"/>
          </a:xfrm>
          <a:custGeom>
            <a:rect b="b" l="l" r="r" t="t"/>
            <a:pathLst>
              <a:path extrusionOk="0" h="2160623" w="2505070">
                <a:moveTo>
                  <a:pt x="0" y="0"/>
                </a:moveTo>
                <a:lnTo>
                  <a:pt x="2505070" y="0"/>
                </a:lnTo>
                <a:lnTo>
                  <a:pt x="2505070" y="2160623"/>
                </a:lnTo>
                <a:lnTo>
                  <a:pt x="0" y="216062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6" name="Google Shape;286;p32"/>
          <p:cNvSpPr/>
          <p:nvPr/>
        </p:nvSpPr>
        <p:spPr>
          <a:xfrm>
            <a:off x="7012986" y="3655256"/>
            <a:ext cx="1676974" cy="1102610"/>
          </a:xfrm>
          <a:custGeom>
            <a:rect b="b" l="l" r="r" t="t"/>
            <a:pathLst>
              <a:path extrusionOk="0" h="2205221" w="3353949">
                <a:moveTo>
                  <a:pt x="0" y="0"/>
                </a:moveTo>
                <a:lnTo>
                  <a:pt x="3353949" y="0"/>
                </a:lnTo>
                <a:lnTo>
                  <a:pt x="3353949" y="2205221"/>
                </a:lnTo>
                <a:lnTo>
                  <a:pt x="0" y="220522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87" name="Google Shape;287;p32"/>
          <p:cNvSpPr/>
          <p:nvPr/>
        </p:nvSpPr>
        <p:spPr>
          <a:xfrm>
            <a:off x="1867779" y="1466152"/>
            <a:ext cx="1541941" cy="1524594"/>
          </a:xfrm>
          <a:custGeom>
            <a:rect b="b" l="l" r="r" t="t"/>
            <a:pathLst>
              <a:path extrusionOk="0" h="3049188" w="3083882">
                <a:moveTo>
                  <a:pt x="0" y="0"/>
                </a:moveTo>
                <a:lnTo>
                  <a:pt x="3083882" y="0"/>
                </a:lnTo>
                <a:lnTo>
                  <a:pt x="3083882" y="3049189"/>
                </a:lnTo>
                <a:lnTo>
                  <a:pt x="0" y="304918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8" name="Google Shape;288;p32"/>
          <p:cNvGrpSpPr/>
          <p:nvPr/>
        </p:nvGrpSpPr>
        <p:grpSpPr>
          <a:xfrm>
            <a:off x="5010328" y="1643515"/>
            <a:ext cx="2703405" cy="1524594"/>
            <a:chOff x="0" y="0"/>
            <a:chExt cx="7209079" cy="4065585"/>
          </a:xfrm>
        </p:grpSpPr>
        <p:sp>
          <p:nvSpPr>
            <p:cNvPr id="289" name="Google Shape;289;p32"/>
            <p:cNvSpPr/>
            <p:nvPr/>
          </p:nvSpPr>
          <p:spPr>
            <a:xfrm>
              <a:off x="0" y="0"/>
              <a:ext cx="4111843" cy="4065585"/>
            </a:xfrm>
            <a:custGeom>
              <a:rect b="b" l="l" r="r" t="t"/>
              <a:pathLst>
                <a:path extrusionOk="0" h="4065585" w="4111843">
                  <a:moveTo>
                    <a:pt x="0" y="0"/>
                  </a:moveTo>
                  <a:lnTo>
                    <a:pt x="4111843" y="0"/>
                  </a:lnTo>
                  <a:lnTo>
                    <a:pt x="4111843" y="4065585"/>
                  </a:lnTo>
                  <a:lnTo>
                    <a:pt x="0" y="406558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  <p:sp>
          <p:nvSpPr>
            <p:cNvPr id="290" name="Google Shape;290;p32"/>
            <p:cNvSpPr/>
            <p:nvPr/>
          </p:nvSpPr>
          <p:spPr>
            <a:xfrm>
              <a:off x="4111843" y="0"/>
              <a:ext cx="3097236" cy="4065585"/>
            </a:xfrm>
            <a:custGeom>
              <a:rect b="b" l="l" r="r" t="t"/>
              <a:pathLst>
                <a:path extrusionOk="0" h="4065585" w="3097236">
                  <a:moveTo>
                    <a:pt x="0" y="0"/>
                  </a:moveTo>
                  <a:lnTo>
                    <a:pt x="3097236" y="0"/>
                  </a:lnTo>
                  <a:lnTo>
                    <a:pt x="3097236" y="4065585"/>
                  </a:lnTo>
                  <a:lnTo>
                    <a:pt x="0" y="4065585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6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</p:sp>
      </p:grpSp>
      <p:sp>
        <p:nvSpPr>
          <p:cNvPr id="291" name="Google Shape;291;p32"/>
          <p:cNvSpPr/>
          <p:nvPr/>
        </p:nvSpPr>
        <p:spPr>
          <a:xfrm>
            <a:off x="5685313" y="1466152"/>
            <a:ext cx="1746292" cy="2057400"/>
          </a:xfrm>
          <a:custGeom>
            <a:rect b="b" l="l" r="r" t="t"/>
            <a:pathLst>
              <a:path extrusionOk="0" h="4114800" w="3492584">
                <a:moveTo>
                  <a:pt x="0" y="0"/>
                </a:moveTo>
                <a:lnTo>
                  <a:pt x="3492584" y="0"/>
                </a:lnTo>
                <a:lnTo>
                  <a:pt x="349258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92" name="Google Shape;292;p32"/>
          <p:cNvSpPr txBox="1"/>
          <p:nvPr/>
        </p:nvSpPr>
        <p:spPr>
          <a:xfrm>
            <a:off x="5319175" y="567595"/>
            <a:ext cx="23367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日常</a:t>
            </a:r>
            <a:endParaRPr sz="700"/>
          </a:p>
        </p:txBody>
      </p:sp>
      <p:sp>
        <p:nvSpPr>
          <p:cNvPr id="293" name="Google Shape;293;p32"/>
          <p:cNvSpPr txBox="1"/>
          <p:nvPr/>
        </p:nvSpPr>
        <p:spPr>
          <a:xfrm>
            <a:off x="1470413" y="567600"/>
            <a:ext cx="27036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清掃活動</a:t>
            </a:r>
            <a:endParaRPr sz="7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8" name="Google Shape;298;p33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299" name="Google Shape;299;p33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00" name="Google Shape;300;p33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1" name="Google Shape;301;p33"/>
          <p:cNvSpPr/>
          <p:nvPr/>
        </p:nvSpPr>
        <p:spPr>
          <a:xfrm>
            <a:off x="248048" y="3509325"/>
            <a:ext cx="1357484" cy="1357484"/>
          </a:xfrm>
          <a:custGeom>
            <a:rect b="b" l="l" r="r" t="t"/>
            <a:pathLst>
              <a:path extrusionOk="0" h="2714967" w="2714967">
                <a:moveTo>
                  <a:pt x="0" y="0"/>
                </a:moveTo>
                <a:lnTo>
                  <a:pt x="2714967" y="0"/>
                </a:lnTo>
                <a:lnTo>
                  <a:pt x="2714967" y="2714967"/>
                </a:lnTo>
                <a:lnTo>
                  <a:pt x="0" y="271496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2" name="Google Shape;302;p33"/>
          <p:cNvSpPr/>
          <p:nvPr/>
        </p:nvSpPr>
        <p:spPr>
          <a:xfrm>
            <a:off x="7658731" y="276692"/>
            <a:ext cx="1225552" cy="1558365"/>
          </a:xfrm>
          <a:custGeom>
            <a:rect b="b" l="l" r="r" t="t"/>
            <a:pathLst>
              <a:path extrusionOk="0" h="3116730" w="2451105">
                <a:moveTo>
                  <a:pt x="0" y="0"/>
                </a:moveTo>
                <a:lnTo>
                  <a:pt x="2451105" y="0"/>
                </a:lnTo>
                <a:lnTo>
                  <a:pt x="2451105" y="3116729"/>
                </a:lnTo>
                <a:lnTo>
                  <a:pt x="0" y="311672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3" name="Google Shape;303;p33"/>
          <p:cNvSpPr txBox="1"/>
          <p:nvPr/>
        </p:nvSpPr>
        <p:spPr>
          <a:xfrm>
            <a:off x="326562" y="2292854"/>
            <a:ext cx="8490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0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 いつでもどこでもゴミを拾えるシステムが必要。</a:t>
            </a:r>
            <a:endParaRPr sz="7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2" name="Google Shape;312;p34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313" name="Google Shape;313;p34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14" name="Google Shape;314;p34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5" name="Google Shape;315;p34"/>
          <p:cNvGrpSpPr/>
          <p:nvPr/>
        </p:nvGrpSpPr>
        <p:grpSpPr>
          <a:xfrm>
            <a:off x="3903666" y="1263456"/>
            <a:ext cx="4861109" cy="1247742"/>
            <a:chOff x="0" y="-9525"/>
            <a:chExt cx="2560500" cy="657225"/>
          </a:xfrm>
        </p:grpSpPr>
        <p:sp>
          <p:nvSpPr>
            <p:cNvPr id="316" name="Google Shape;316;p34"/>
            <p:cNvSpPr/>
            <p:nvPr/>
          </p:nvSpPr>
          <p:spPr>
            <a:xfrm>
              <a:off x="0" y="0"/>
              <a:ext cx="2560495" cy="647700"/>
            </a:xfrm>
            <a:custGeom>
              <a:rect b="b" l="l" r="r" t="t"/>
              <a:pathLst>
                <a:path extrusionOk="0" h="647700" w="2560495">
                  <a:moveTo>
                    <a:pt x="2248281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41300"/>
                  </a:cubicBezTo>
                  <a:cubicBezTo>
                    <a:pt x="0" y="322669"/>
                    <a:pt x="66279" y="417810"/>
                    <a:pt x="162037" y="461951"/>
                  </a:cubicBezTo>
                  <a:lnTo>
                    <a:pt x="162037" y="647700"/>
                  </a:lnTo>
                  <a:lnTo>
                    <a:pt x="353844" y="488232"/>
                  </a:lnTo>
                  <a:lnTo>
                    <a:pt x="2248281" y="488232"/>
                  </a:lnTo>
                  <a:cubicBezTo>
                    <a:pt x="2434046" y="488232"/>
                    <a:pt x="2560483" y="364720"/>
                    <a:pt x="2560483" y="241300"/>
                  </a:cubicBezTo>
                  <a:cubicBezTo>
                    <a:pt x="2560495" y="123512"/>
                    <a:pt x="2434046" y="0"/>
                    <a:pt x="2248281" y="0"/>
                  </a:cubicBez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7" name="Google Shape;317;p34"/>
            <p:cNvSpPr txBox="1"/>
            <p:nvPr/>
          </p:nvSpPr>
          <p:spPr>
            <a:xfrm>
              <a:off x="0" y="-9525"/>
              <a:ext cx="2560500" cy="466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8" name="Google Shape;318;p34"/>
          <p:cNvSpPr txBox="1"/>
          <p:nvPr/>
        </p:nvSpPr>
        <p:spPr>
          <a:xfrm>
            <a:off x="314818" y="2500313"/>
            <a:ext cx="85695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オシャレにきれいに、軽く！いつでも</a:t>
            </a:r>
            <a:endParaRPr sz="700"/>
          </a:p>
        </p:txBody>
      </p:sp>
      <p:sp>
        <p:nvSpPr>
          <p:cNvPr id="319" name="Google Shape;319;p34"/>
          <p:cNvSpPr txBox="1"/>
          <p:nvPr/>
        </p:nvSpPr>
        <p:spPr>
          <a:xfrm>
            <a:off x="3179700" y="1571822"/>
            <a:ext cx="6309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自然体でみんなに使ってほしい！</a:t>
            </a:r>
            <a:endParaRPr sz="7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8" name="Google Shape;328;p35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329" name="Google Shape;329;p35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30" name="Google Shape;330;p35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1" name="Google Shape;331;p35"/>
          <p:cNvSpPr txBox="1"/>
          <p:nvPr/>
        </p:nvSpPr>
        <p:spPr>
          <a:xfrm>
            <a:off x="564986" y="1910432"/>
            <a:ext cx="8014200" cy="13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実際に活動に参加して、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笑顔にしたい人達の顔を見に行こう！</a:t>
            </a:r>
            <a:endParaRPr sz="7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6" name="Google Shape;336;p36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337" name="Google Shape;337;p36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38" name="Google Shape;338;p36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39" name="Google Shape;339;p36"/>
          <p:cNvSpPr/>
          <p:nvPr/>
        </p:nvSpPr>
        <p:spPr>
          <a:xfrm>
            <a:off x="5164313" y="276692"/>
            <a:ext cx="3719971" cy="4590116"/>
          </a:xfrm>
          <a:custGeom>
            <a:rect b="b" l="l" r="r" t="t"/>
            <a:pathLst>
              <a:path extrusionOk="0" h="9180232" w="7439942">
                <a:moveTo>
                  <a:pt x="0" y="0"/>
                </a:moveTo>
                <a:lnTo>
                  <a:pt x="7439942" y="0"/>
                </a:lnTo>
                <a:lnTo>
                  <a:pt x="7439942" y="9180232"/>
                </a:lnTo>
                <a:lnTo>
                  <a:pt x="0" y="91802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4168" l="0" r="0" t="-9548"/>
            </a:stretch>
          </a:blipFill>
          <a:ln>
            <a:noFill/>
          </a:ln>
        </p:spPr>
      </p:sp>
      <p:sp>
        <p:nvSpPr>
          <p:cNvPr id="340" name="Google Shape;340;p36"/>
          <p:cNvSpPr txBox="1"/>
          <p:nvPr/>
        </p:nvSpPr>
        <p:spPr>
          <a:xfrm>
            <a:off x="362000" y="1773625"/>
            <a:ext cx="4518900" cy="144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七里ヶ浜</a:t>
            </a:r>
            <a:endParaRPr sz="700"/>
          </a:p>
          <a:p>
            <a:pPr indent="0" lvl="0" marL="0" marR="0" rtl="0" algn="ctr">
              <a:lnSpc>
                <a:spcPct val="14002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ビーチクリーン活動</a:t>
            </a:r>
            <a:endParaRPr sz="7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CDFFD8"/>
            </a:gs>
            <a:gs pos="100000">
              <a:srgbClr val="94B9FF"/>
            </a:gs>
          </a:gsLst>
          <a:lin ang="0" scaled="0"/>
        </a:gradFill>
      </p:bgPr>
    </p:bg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37"/>
          <p:cNvSpPr txBox="1"/>
          <p:nvPr/>
        </p:nvSpPr>
        <p:spPr>
          <a:xfrm>
            <a:off x="752445" y="1380904"/>
            <a:ext cx="7639200" cy="32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1" marL="69850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小さなプラスチックゴミが多い</a:t>
            </a:r>
            <a:endParaRPr sz="700"/>
          </a:p>
          <a:p>
            <a:pPr indent="-355600" lvl="1" marL="69850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壁側はトング</a:t>
            </a:r>
            <a:r>
              <a:rPr lang="ja" sz="3200">
                <a:latin typeface="Calibri"/>
                <a:ea typeface="Calibri"/>
                <a:cs typeface="Calibri"/>
                <a:sym typeface="Calibri"/>
              </a:rPr>
              <a:t>でつかみづらい</a:t>
            </a:r>
            <a:endParaRPr sz="700"/>
          </a:p>
          <a:p>
            <a:pPr indent="-355600" lvl="1" marL="69850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意図的でない、流れ着いたものが多い</a:t>
            </a:r>
            <a:endParaRPr sz="700"/>
          </a:p>
          <a:p>
            <a:pPr indent="0" lvl="0" marL="45720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" sz="3200">
                <a:latin typeface="Noto Sans JP"/>
                <a:ea typeface="Noto Sans JP"/>
                <a:cs typeface="Noto Sans JP"/>
                <a:sym typeface="Noto Sans JP"/>
              </a:rPr>
              <a:t>→海藻にからみついている</a:t>
            </a:r>
            <a:endParaRPr sz="3200">
              <a:latin typeface="Noto Sans JP"/>
              <a:ea typeface="Noto Sans JP"/>
              <a:cs typeface="Noto Sans JP"/>
              <a:sym typeface="Noto Sans JP"/>
            </a:endParaRPr>
          </a:p>
          <a:p>
            <a:pPr indent="-355600" lvl="1" marL="698500" marR="0" rtl="0" algn="l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Char char="•"/>
            </a:pPr>
            <a:r>
              <a:rPr lang="ja"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ゴミ袋に砂が入りやすい</a:t>
            </a:r>
            <a:endParaRPr sz="3200">
              <a:latin typeface="Noto Sans JP"/>
              <a:ea typeface="Noto Sans JP"/>
              <a:cs typeface="Noto Sans JP"/>
              <a:sym typeface="Noto Sans JP"/>
            </a:endParaRPr>
          </a:p>
        </p:txBody>
      </p:sp>
      <p:sp>
        <p:nvSpPr>
          <p:cNvPr id="346" name="Google Shape;346;p37"/>
          <p:cNvSpPr txBox="1"/>
          <p:nvPr/>
        </p:nvSpPr>
        <p:spPr>
          <a:xfrm>
            <a:off x="172150" y="394450"/>
            <a:ext cx="2594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海岸沿</a:t>
            </a:r>
            <a:r>
              <a:rPr lang="ja" sz="4400">
                <a:latin typeface="Calibri"/>
                <a:ea typeface="Calibri"/>
                <a:cs typeface="Calibri"/>
                <a:sym typeface="Calibri"/>
              </a:rPr>
              <a:t>い</a:t>
            </a:r>
            <a:endParaRPr sz="70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FFF7AD"/>
            </a:gs>
            <a:gs pos="100000">
              <a:srgbClr val="FFA9F9"/>
            </a:gs>
          </a:gsLst>
          <a:lin ang="0" scaled="0"/>
        </a:gradFill>
      </p:bgPr>
    </p:bg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38"/>
          <p:cNvSpPr txBox="1"/>
          <p:nvPr/>
        </p:nvSpPr>
        <p:spPr>
          <a:xfrm>
            <a:off x="669607" y="1372256"/>
            <a:ext cx="7804800" cy="3250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1" marL="6858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大型ごみが意図的に捨てられている</a:t>
            </a:r>
            <a:endParaRPr sz="700"/>
          </a:p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2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（ex.ヘルメット、上着、電子レンジ等）</a:t>
            </a:r>
            <a:endParaRPr sz="700"/>
          </a:p>
          <a:p>
            <a:pPr indent="-342900" lvl="1" marL="6858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単体でなく、ゴミ袋に入れられた状態</a:t>
            </a:r>
            <a:endParaRPr sz="700"/>
          </a:p>
          <a:p>
            <a:pPr indent="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" sz="3200">
                <a:latin typeface="Calibri"/>
                <a:ea typeface="Calibri"/>
                <a:cs typeface="Calibri"/>
                <a:sym typeface="Calibri"/>
              </a:rPr>
              <a:t>→</a:t>
            </a: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車からのポイ捨てが多いと推測できる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ja" sz="3200">
                <a:latin typeface="Calibri"/>
                <a:ea typeface="Calibri"/>
                <a:cs typeface="Calibri"/>
                <a:sym typeface="Calibri"/>
              </a:rPr>
              <a:t>→捨てちゃいけないと思いながら捨てる</a:t>
            </a:r>
            <a:endParaRPr sz="32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38"/>
          <p:cNvSpPr txBox="1"/>
          <p:nvPr/>
        </p:nvSpPr>
        <p:spPr>
          <a:xfrm>
            <a:off x="481199" y="439675"/>
            <a:ext cx="24594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ま</a:t>
            </a:r>
            <a:r>
              <a:rPr lang="ja" sz="4400">
                <a:latin typeface="Calibri"/>
                <a:ea typeface="Calibri"/>
                <a:cs typeface="Calibri"/>
                <a:sym typeface="Calibri"/>
              </a:rPr>
              <a:t>ち</a:t>
            </a:r>
            <a:r>
              <a:rPr b="0" i="0" lang="ja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中</a:t>
            </a:r>
            <a:endParaRPr sz="70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9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16668" l="0" r="0" t="-16659"/>
            </a:stretch>
          </a:blipFill>
          <a:ln>
            <a:noFill/>
          </a:ln>
        </p:spPr>
      </p:sp>
      <p:sp>
        <p:nvSpPr>
          <p:cNvPr id="358" name="Google Shape;358;p39"/>
          <p:cNvSpPr txBox="1"/>
          <p:nvPr/>
        </p:nvSpPr>
        <p:spPr>
          <a:xfrm>
            <a:off x="112979" y="2813884"/>
            <a:ext cx="5699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たばこの吸い殻が多い</a:t>
            </a:r>
            <a:endParaRPr sz="700"/>
          </a:p>
        </p:txBody>
      </p:sp>
      <p:sp>
        <p:nvSpPr>
          <p:cNvPr id="359" name="Google Shape;359;p39"/>
          <p:cNvSpPr txBox="1"/>
          <p:nvPr/>
        </p:nvSpPr>
        <p:spPr>
          <a:xfrm>
            <a:off x="1455400" y="3564217"/>
            <a:ext cx="4319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2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→意図的に捨てている</a:t>
            </a:r>
            <a:endParaRPr sz="700"/>
          </a:p>
        </p:txBody>
      </p:sp>
      <p:sp>
        <p:nvSpPr>
          <p:cNvPr id="360" name="Google Shape;360;p39"/>
          <p:cNvSpPr txBox="1"/>
          <p:nvPr/>
        </p:nvSpPr>
        <p:spPr>
          <a:xfrm>
            <a:off x="307979" y="379350"/>
            <a:ext cx="2271600" cy="67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共通点</a:t>
            </a:r>
            <a:endParaRPr sz="70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365;p40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366" name="Google Shape;366;p40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67" name="Google Shape;367;p40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8" name="Google Shape;368;p40"/>
          <p:cNvSpPr txBox="1"/>
          <p:nvPr/>
        </p:nvSpPr>
        <p:spPr>
          <a:xfrm>
            <a:off x="305522" y="1837290"/>
            <a:ext cx="8532900" cy="187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ボランティア活動の場面だけでなく、</a:t>
            </a:r>
            <a:endParaRPr sz="700"/>
          </a:p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日常的な場面からの</a:t>
            </a:r>
            <a:endParaRPr sz="700"/>
          </a:p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2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“</a:t>
            </a:r>
            <a:r>
              <a:rPr b="0" i="0" lang="ja" sz="3200" u="none" cap="none" strike="noStrike">
                <a:solidFill>
                  <a:srgbClr val="FF6607"/>
                </a:solidFill>
                <a:latin typeface="Calibri"/>
                <a:ea typeface="Calibri"/>
                <a:cs typeface="Calibri"/>
                <a:sym typeface="Calibri"/>
              </a:rPr>
              <a:t>ポイ捨てしてはいけない空間</a:t>
            </a:r>
            <a:r>
              <a:rPr b="1" i="0" lang="ja" sz="32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”づくり</a:t>
            </a:r>
            <a:endParaRPr sz="70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p41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59" l="0" r="0" t="-49"/>
            </a:stretch>
          </a:blipFill>
          <a:ln>
            <a:noFill/>
          </a:ln>
        </p:spPr>
      </p:sp>
      <p:grpSp>
        <p:nvGrpSpPr>
          <p:cNvPr id="374" name="Google Shape;374;p41"/>
          <p:cNvGrpSpPr/>
          <p:nvPr/>
        </p:nvGrpSpPr>
        <p:grpSpPr>
          <a:xfrm rot="1389538">
            <a:off x="5279399" y="3425080"/>
            <a:ext cx="771500" cy="675063"/>
            <a:chOff x="0" y="0"/>
            <a:chExt cx="812800" cy="711200"/>
          </a:xfrm>
        </p:grpSpPr>
        <p:sp>
          <p:nvSpPr>
            <p:cNvPr id="375" name="Google Shape;375;p41"/>
            <p:cNvSpPr/>
            <p:nvPr/>
          </p:nvSpPr>
          <p:spPr>
            <a:xfrm>
              <a:off x="0" y="0"/>
              <a:ext cx="812800" cy="711200"/>
            </a:xfrm>
            <a:custGeom>
              <a:rect b="b" l="l" r="r" t="t"/>
              <a:pathLst>
                <a:path extrusionOk="0" h="711200" w="812800">
                  <a:moveTo>
                    <a:pt x="406400" y="0"/>
                  </a:moveTo>
                  <a:lnTo>
                    <a:pt x="812800" y="711200"/>
                  </a:lnTo>
                  <a:lnTo>
                    <a:pt x="0" y="711200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76" name="Google Shape;376;p41"/>
            <p:cNvSpPr txBox="1"/>
            <p:nvPr/>
          </p:nvSpPr>
          <p:spPr>
            <a:xfrm>
              <a:off x="127000" y="282575"/>
              <a:ext cx="558900" cy="377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7" name="Google Shape;377;p41"/>
          <p:cNvSpPr txBox="1"/>
          <p:nvPr/>
        </p:nvSpPr>
        <p:spPr>
          <a:xfrm>
            <a:off x="365738" y="3809800"/>
            <a:ext cx="5787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800" u="none" cap="none" strike="noStrike">
                <a:solidFill>
                  <a:srgbClr val="000000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  <a:sym typeface="Calibri"/>
              </a:rPr>
              <a:t>この笑顔を守りたい</a:t>
            </a:r>
            <a:endParaRPr sz="700">
              <a:highlight>
                <a:srgbClr val="FFFFFF"/>
              </a:highlight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5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90" name="Google Shape;90;p15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91" name="Google Shape;91;p15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2" name="Google Shape;92;p15"/>
          <p:cNvSpPr/>
          <p:nvPr/>
        </p:nvSpPr>
        <p:spPr>
          <a:xfrm>
            <a:off x="7290715" y="1310056"/>
            <a:ext cx="1442720" cy="1442720"/>
          </a:xfrm>
          <a:custGeom>
            <a:rect b="b" l="l" r="r" t="t"/>
            <a:pathLst>
              <a:path extrusionOk="0" h="812800" w="812800">
                <a:moveTo>
                  <a:pt x="0" y="0"/>
                </a:moveTo>
                <a:lnTo>
                  <a:pt x="812800" y="0"/>
                </a:lnTo>
                <a:lnTo>
                  <a:pt x="812800" y="812800"/>
                </a:lnTo>
                <a:lnTo>
                  <a:pt x="0" y="8128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58866" l="0" r="0" t="-18898"/>
            </a:stretch>
          </a:blipFill>
          <a:ln>
            <a:noFill/>
          </a:ln>
        </p:spPr>
      </p:sp>
      <p:sp>
        <p:nvSpPr>
          <p:cNvPr id="93" name="Google Shape;93;p15"/>
          <p:cNvSpPr/>
          <p:nvPr/>
        </p:nvSpPr>
        <p:spPr>
          <a:xfrm>
            <a:off x="2130009" y="1310056"/>
            <a:ext cx="1442720" cy="1442720"/>
          </a:xfrm>
          <a:custGeom>
            <a:rect b="b" l="l" r="r" t="t"/>
            <a:pathLst>
              <a:path extrusionOk="0" h="812800" w="812800">
                <a:moveTo>
                  <a:pt x="0" y="0"/>
                </a:moveTo>
                <a:lnTo>
                  <a:pt x="812800" y="0"/>
                </a:lnTo>
                <a:lnTo>
                  <a:pt x="812800" y="812800"/>
                </a:lnTo>
                <a:lnTo>
                  <a:pt x="0" y="81280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1299" l="-44947" r="-12398" t="-98497"/>
            </a:stretch>
          </a:blipFill>
          <a:ln>
            <a:noFill/>
          </a:ln>
        </p:spPr>
      </p:sp>
      <p:sp>
        <p:nvSpPr>
          <p:cNvPr id="94" name="Google Shape;94;p15"/>
          <p:cNvSpPr/>
          <p:nvPr/>
        </p:nvSpPr>
        <p:spPr>
          <a:xfrm>
            <a:off x="3849554" y="1310056"/>
            <a:ext cx="1442720" cy="1442720"/>
          </a:xfrm>
          <a:custGeom>
            <a:rect b="b" l="l" r="r" t="t"/>
            <a:pathLst>
              <a:path extrusionOk="0" h="812800" w="812800">
                <a:moveTo>
                  <a:pt x="0" y="0"/>
                </a:moveTo>
                <a:lnTo>
                  <a:pt x="812800" y="0"/>
                </a:lnTo>
                <a:lnTo>
                  <a:pt x="812800" y="812800"/>
                </a:lnTo>
                <a:lnTo>
                  <a:pt x="0" y="81280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95" name="Google Shape;95;p15"/>
          <p:cNvSpPr/>
          <p:nvPr/>
        </p:nvSpPr>
        <p:spPr>
          <a:xfrm>
            <a:off x="5569099" y="1310056"/>
            <a:ext cx="1442720" cy="1442720"/>
          </a:xfrm>
          <a:custGeom>
            <a:rect b="b" l="l" r="r" t="t"/>
            <a:pathLst>
              <a:path extrusionOk="0" h="812800" w="812800">
                <a:moveTo>
                  <a:pt x="0" y="0"/>
                </a:moveTo>
                <a:lnTo>
                  <a:pt x="812800" y="0"/>
                </a:lnTo>
                <a:lnTo>
                  <a:pt x="812800" y="812800"/>
                </a:lnTo>
                <a:lnTo>
                  <a:pt x="0" y="81280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-33388" l="0" r="0" t="0"/>
            </a:stretch>
          </a:blipFill>
          <a:ln>
            <a:noFill/>
          </a:ln>
        </p:spPr>
      </p:sp>
      <p:sp>
        <p:nvSpPr>
          <p:cNvPr id="96" name="Google Shape;96;p15"/>
          <p:cNvSpPr/>
          <p:nvPr/>
        </p:nvSpPr>
        <p:spPr>
          <a:xfrm>
            <a:off x="410464" y="1310056"/>
            <a:ext cx="1442720" cy="1442720"/>
          </a:xfrm>
          <a:custGeom>
            <a:rect b="b" l="l" r="r" t="t"/>
            <a:pathLst>
              <a:path extrusionOk="0" h="812800" w="812800">
                <a:moveTo>
                  <a:pt x="0" y="0"/>
                </a:moveTo>
                <a:lnTo>
                  <a:pt x="812800" y="0"/>
                </a:lnTo>
                <a:lnTo>
                  <a:pt x="812800" y="812800"/>
                </a:lnTo>
                <a:lnTo>
                  <a:pt x="0" y="812800"/>
                </a:lnTo>
                <a:close/>
              </a:path>
            </a:pathLst>
          </a:custGeom>
          <a:blipFill rotWithShape="1">
            <a:blip r:embed="rId7">
              <a:alphaModFix/>
            </a:blip>
            <a:stretch>
              <a:fillRect b="-31589" l="0" r="0" t="-1739"/>
            </a:stretch>
          </a:blipFill>
          <a:ln>
            <a:noFill/>
          </a:ln>
        </p:spPr>
      </p:sp>
      <p:sp>
        <p:nvSpPr>
          <p:cNvPr id="97" name="Google Shape;97;p15"/>
          <p:cNvSpPr txBox="1"/>
          <p:nvPr/>
        </p:nvSpPr>
        <p:spPr>
          <a:xfrm>
            <a:off x="529561" y="2902196"/>
            <a:ext cx="1360200" cy="1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小泉遥生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はるき</a:t>
            </a:r>
            <a:endParaRPr sz="700"/>
          </a:p>
        </p:txBody>
      </p:sp>
      <p:sp>
        <p:nvSpPr>
          <p:cNvPr id="98" name="Google Shape;98;p15"/>
          <p:cNvSpPr txBox="1"/>
          <p:nvPr/>
        </p:nvSpPr>
        <p:spPr>
          <a:xfrm>
            <a:off x="7259190" y="2902196"/>
            <a:ext cx="1360200" cy="1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山﨑知依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ちより</a:t>
            </a:r>
            <a:endParaRPr sz="700"/>
          </a:p>
        </p:txBody>
      </p:sp>
      <p:sp>
        <p:nvSpPr>
          <p:cNvPr id="99" name="Google Shape;99;p15"/>
          <p:cNvSpPr txBox="1"/>
          <p:nvPr/>
        </p:nvSpPr>
        <p:spPr>
          <a:xfrm>
            <a:off x="5573208" y="2902196"/>
            <a:ext cx="1360200" cy="1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古澤琴子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ことちゃん</a:t>
            </a:r>
            <a:endParaRPr sz="700"/>
          </a:p>
        </p:txBody>
      </p:sp>
      <p:sp>
        <p:nvSpPr>
          <p:cNvPr id="100" name="Google Shape;100;p15"/>
          <p:cNvSpPr txBox="1"/>
          <p:nvPr/>
        </p:nvSpPr>
        <p:spPr>
          <a:xfrm>
            <a:off x="2210756" y="2902196"/>
            <a:ext cx="1360200" cy="1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中野誓士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ちかし</a:t>
            </a:r>
            <a:endParaRPr sz="700"/>
          </a:p>
        </p:txBody>
      </p:sp>
      <p:sp>
        <p:nvSpPr>
          <p:cNvPr id="101" name="Google Shape;101;p15"/>
          <p:cNvSpPr txBox="1"/>
          <p:nvPr/>
        </p:nvSpPr>
        <p:spPr>
          <a:xfrm>
            <a:off x="3891990" y="2902196"/>
            <a:ext cx="1360200" cy="10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西山 和希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lnSpc>
                <a:spcPct val="1400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かずき</a:t>
            </a:r>
            <a:endParaRPr sz="70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42"/>
          <p:cNvSpPr txBox="1"/>
          <p:nvPr/>
        </p:nvSpPr>
        <p:spPr>
          <a:xfrm>
            <a:off x="616725" y="2199150"/>
            <a:ext cx="81594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モノづくり：制作における創意工夫</a:t>
            </a:r>
            <a:endParaRPr sz="70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43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392" name="Google Shape;392;p43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393" name="Google Shape;393;p43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4" name="Google Shape;394;p43"/>
          <p:cNvSpPr/>
          <p:nvPr/>
        </p:nvSpPr>
        <p:spPr>
          <a:xfrm>
            <a:off x="514350" y="324137"/>
            <a:ext cx="2057400" cy="2057400"/>
          </a:xfrm>
          <a:custGeom>
            <a:rect b="b" l="l" r="r" t="t"/>
            <a:pathLst>
              <a:path extrusionOk="0"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30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95" name="Google Shape;395;p43"/>
          <p:cNvSpPr/>
          <p:nvPr/>
        </p:nvSpPr>
        <p:spPr>
          <a:xfrm>
            <a:off x="5260658" y="1028700"/>
            <a:ext cx="3883343" cy="4114800"/>
          </a:xfrm>
          <a:custGeom>
            <a:rect b="b" l="l" r="r" t="t"/>
            <a:pathLst>
              <a:path extrusionOk="0" h="8229600" w="7766685">
                <a:moveTo>
                  <a:pt x="0" y="0"/>
                </a:moveTo>
                <a:lnTo>
                  <a:pt x="7766685" y="0"/>
                </a:lnTo>
                <a:lnTo>
                  <a:pt x="7766685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 amt="30000"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96" name="Google Shape;396;p43"/>
          <p:cNvGrpSpPr/>
          <p:nvPr/>
        </p:nvGrpSpPr>
        <p:grpSpPr>
          <a:xfrm>
            <a:off x="379333" y="2438856"/>
            <a:ext cx="8137544" cy="1705496"/>
            <a:chOff x="0" y="-161925"/>
            <a:chExt cx="21700117" cy="4547989"/>
          </a:xfrm>
        </p:grpSpPr>
        <p:sp>
          <p:nvSpPr>
            <p:cNvPr id="397" name="Google Shape;397;p43"/>
            <p:cNvSpPr txBox="1"/>
            <p:nvPr/>
          </p:nvSpPr>
          <p:spPr>
            <a:xfrm>
              <a:off x="0" y="-161925"/>
              <a:ext cx="16659900" cy="172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9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" sz="42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どのような特性があって</a:t>
              </a:r>
              <a:endParaRPr sz="700"/>
            </a:p>
          </p:txBody>
        </p:sp>
        <p:sp>
          <p:nvSpPr>
            <p:cNvPr id="398" name="Google Shape;398;p43"/>
            <p:cNvSpPr txBox="1"/>
            <p:nvPr/>
          </p:nvSpPr>
          <p:spPr>
            <a:xfrm>
              <a:off x="5040217" y="2662264"/>
              <a:ext cx="16659900" cy="17238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95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ja" sz="42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どのように解決できるか</a:t>
              </a:r>
              <a:endParaRPr sz="700"/>
            </a:p>
          </p:txBody>
        </p:sp>
      </p:grpSp>
      <p:sp>
        <p:nvSpPr>
          <p:cNvPr id="399" name="Google Shape;399;p43"/>
          <p:cNvSpPr txBox="1"/>
          <p:nvPr/>
        </p:nvSpPr>
        <p:spPr>
          <a:xfrm>
            <a:off x="514350" y="1740711"/>
            <a:ext cx="5678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3つのプロダクトそれぞれが</a:t>
            </a:r>
            <a:endParaRPr sz="70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7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44"/>
          <p:cNvSpPr/>
          <p:nvPr/>
        </p:nvSpPr>
        <p:spPr>
          <a:xfrm>
            <a:off x="0" y="0"/>
            <a:ext cx="4572000" cy="5143500"/>
          </a:xfrm>
          <a:custGeom>
            <a:rect b="b" l="l" r="r" t="t"/>
            <a:pathLst>
              <a:path extrusionOk="0" h="10287000" w="9144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-5879" r="-6619" t="0"/>
            </a:stretch>
          </a:blipFill>
          <a:ln>
            <a:noFill/>
          </a:ln>
        </p:spPr>
      </p:sp>
      <p:sp>
        <p:nvSpPr>
          <p:cNvPr id="409" name="Google Shape;409;p44"/>
          <p:cNvSpPr/>
          <p:nvPr/>
        </p:nvSpPr>
        <p:spPr>
          <a:xfrm>
            <a:off x="4572000" y="0"/>
            <a:ext cx="4572000" cy="5143500"/>
          </a:xfrm>
          <a:custGeom>
            <a:rect b="b" l="l" r="r" t="t"/>
            <a:pathLst>
              <a:path extrusionOk="0" h="10287000" w="9144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3589" l="-16859" r="-609" t="-819"/>
            </a:stretch>
          </a:blipFill>
          <a:ln>
            <a:noFill/>
          </a:ln>
        </p:spPr>
      </p:sp>
      <p:sp>
        <p:nvSpPr>
          <p:cNvPr id="410" name="Google Shape;410;p44"/>
          <p:cNvSpPr txBox="1"/>
          <p:nvPr/>
        </p:nvSpPr>
        <p:spPr>
          <a:xfrm>
            <a:off x="3726154" y="1305314"/>
            <a:ext cx="1691700" cy="20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＆</a:t>
            </a:r>
            <a:endParaRPr sz="70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414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5" name="Google Shape;415;p45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416" name="Google Shape;416;p45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17" name="Google Shape;417;p45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18" name="Google Shape;418;p45"/>
          <p:cNvSpPr/>
          <p:nvPr/>
        </p:nvSpPr>
        <p:spPr>
          <a:xfrm>
            <a:off x="2098993" y="765703"/>
            <a:ext cx="2650133" cy="2964223"/>
          </a:xfrm>
          <a:custGeom>
            <a:rect b="b" l="l" r="r" t="t"/>
            <a:pathLst>
              <a:path extrusionOk="0" h="5928445" w="5300265">
                <a:moveTo>
                  <a:pt x="0" y="0"/>
                </a:moveTo>
                <a:lnTo>
                  <a:pt x="5300265" y="0"/>
                </a:lnTo>
                <a:lnTo>
                  <a:pt x="5300265" y="5928444"/>
                </a:lnTo>
                <a:lnTo>
                  <a:pt x="0" y="592844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9" name="Google Shape;419;p45"/>
          <p:cNvSpPr/>
          <p:nvPr/>
        </p:nvSpPr>
        <p:spPr>
          <a:xfrm>
            <a:off x="5599202" y="512521"/>
            <a:ext cx="1445806" cy="1927741"/>
          </a:xfrm>
          <a:custGeom>
            <a:rect b="b" l="l" r="r" t="t"/>
            <a:pathLst>
              <a:path extrusionOk="0" h="3855481" w="2891611">
                <a:moveTo>
                  <a:pt x="0" y="0"/>
                </a:moveTo>
                <a:lnTo>
                  <a:pt x="2891611" y="0"/>
                </a:lnTo>
                <a:lnTo>
                  <a:pt x="2891611" y="3855481"/>
                </a:lnTo>
                <a:lnTo>
                  <a:pt x="0" y="385548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0" name="Google Shape;420;p45"/>
          <p:cNvSpPr/>
          <p:nvPr/>
        </p:nvSpPr>
        <p:spPr>
          <a:xfrm rot="10385326">
            <a:off x="4298272" y="1771479"/>
            <a:ext cx="1291732" cy="230897"/>
          </a:xfrm>
          <a:custGeom>
            <a:rect b="b" l="l" r="r" t="t"/>
            <a:pathLst>
              <a:path extrusionOk="0" h="463069" w="2590597">
                <a:moveTo>
                  <a:pt x="0" y="0"/>
                </a:moveTo>
                <a:lnTo>
                  <a:pt x="2590597" y="0"/>
                </a:lnTo>
                <a:lnTo>
                  <a:pt x="2590597" y="463069"/>
                </a:lnTo>
                <a:lnTo>
                  <a:pt x="0" y="46306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1" name="Google Shape;421;p45"/>
          <p:cNvSpPr/>
          <p:nvPr/>
        </p:nvSpPr>
        <p:spPr>
          <a:xfrm rot="-2991871">
            <a:off x="1923305" y="3326609"/>
            <a:ext cx="762135" cy="136232"/>
          </a:xfrm>
          <a:custGeom>
            <a:rect b="b" l="l" r="r" t="t"/>
            <a:pathLst>
              <a:path extrusionOk="0" h="272293" w="1523319">
                <a:moveTo>
                  <a:pt x="0" y="0"/>
                </a:moveTo>
                <a:lnTo>
                  <a:pt x="1523320" y="0"/>
                </a:lnTo>
                <a:lnTo>
                  <a:pt x="1523320" y="272293"/>
                </a:lnTo>
                <a:lnTo>
                  <a:pt x="0" y="27229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22" name="Google Shape;422;p45"/>
          <p:cNvSpPr/>
          <p:nvPr/>
        </p:nvSpPr>
        <p:spPr>
          <a:xfrm rot="-1378363">
            <a:off x="2450524" y="3574134"/>
            <a:ext cx="795636" cy="142499"/>
          </a:xfrm>
          <a:custGeom>
            <a:rect b="b" l="l" r="r" t="t"/>
            <a:pathLst>
              <a:path extrusionOk="0" h="284653" w="1592467">
                <a:moveTo>
                  <a:pt x="0" y="0"/>
                </a:moveTo>
                <a:lnTo>
                  <a:pt x="1592467" y="0"/>
                </a:lnTo>
                <a:lnTo>
                  <a:pt x="1592467" y="284653"/>
                </a:lnTo>
                <a:lnTo>
                  <a:pt x="0" y="28465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23" name="Google Shape;423;p45"/>
          <p:cNvGrpSpPr/>
          <p:nvPr/>
        </p:nvGrpSpPr>
        <p:grpSpPr>
          <a:xfrm rot="5400000">
            <a:off x="4294502" y="2871884"/>
            <a:ext cx="1655682" cy="1368224"/>
            <a:chOff x="0" y="-9525"/>
            <a:chExt cx="872100" cy="720725"/>
          </a:xfrm>
        </p:grpSpPr>
        <p:sp>
          <p:nvSpPr>
            <p:cNvPr id="424" name="Google Shape;424;p45"/>
            <p:cNvSpPr/>
            <p:nvPr/>
          </p:nvSpPr>
          <p:spPr>
            <a:xfrm>
              <a:off x="0" y="0"/>
              <a:ext cx="872081" cy="711200"/>
            </a:xfrm>
            <a:custGeom>
              <a:rect b="b" l="l" r="r" t="t"/>
              <a:pathLst>
                <a:path extrusionOk="0" h="711200" w="872081">
                  <a:moveTo>
                    <a:pt x="588631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75871"/>
                  </a:cubicBezTo>
                  <a:cubicBezTo>
                    <a:pt x="0" y="386169"/>
                    <a:pt x="66279" y="481310"/>
                    <a:pt x="162037" y="525451"/>
                  </a:cubicBezTo>
                  <a:lnTo>
                    <a:pt x="162037" y="711200"/>
                  </a:lnTo>
                  <a:lnTo>
                    <a:pt x="353844" y="551732"/>
                  </a:lnTo>
                  <a:lnTo>
                    <a:pt x="588631" y="551732"/>
                  </a:lnTo>
                  <a:cubicBezTo>
                    <a:pt x="745632" y="551732"/>
                    <a:pt x="872069" y="428220"/>
                    <a:pt x="872069" y="275861"/>
                  </a:cubicBezTo>
                  <a:cubicBezTo>
                    <a:pt x="872081" y="123512"/>
                    <a:pt x="745632" y="0"/>
                    <a:pt x="588631" y="0"/>
                  </a:cubicBez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5" name="Google Shape;425;p45"/>
            <p:cNvSpPr txBox="1"/>
            <p:nvPr/>
          </p:nvSpPr>
          <p:spPr>
            <a:xfrm>
              <a:off x="0" y="-9525"/>
              <a:ext cx="872100" cy="53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6" name="Google Shape;426;p45"/>
          <p:cNvGrpSpPr/>
          <p:nvPr/>
        </p:nvGrpSpPr>
        <p:grpSpPr>
          <a:xfrm rot="-5400000">
            <a:off x="942064" y="1409847"/>
            <a:ext cx="1655595" cy="1368296"/>
            <a:chOff x="0" y="-9525"/>
            <a:chExt cx="872100" cy="720725"/>
          </a:xfrm>
        </p:grpSpPr>
        <p:sp>
          <p:nvSpPr>
            <p:cNvPr id="427" name="Google Shape;427;p45"/>
            <p:cNvSpPr/>
            <p:nvPr/>
          </p:nvSpPr>
          <p:spPr>
            <a:xfrm>
              <a:off x="0" y="0"/>
              <a:ext cx="872081" cy="711200"/>
            </a:xfrm>
            <a:custGeom>
              <a:rect b="b" l="l" r="r" t="t"/>
              <a:pathLst>
                <a:path extrusionOk="0" h="711200" w="872081">
                  <a:moveTo>
                    <a:pt x="588631" y="0"/>
                  </a:moveTo>
                  <a:lnTo>
                    <a:pt x="282407" y="0"/>
                  </a:lnTo>
                  <a:cubicBezTo>
                    <a:pt x="126426" y="0"/>
                    <a:pt x="0" y="123512"/>
                    <a:pt x="0" y="275871"/>
                  </a:cubicBezTo>
                  <a:cubicBezTo>
                    <a:pt x="0" y="386169"/>
                    <a:pt x="66279" y="481310"/>
                    <a:pt x="162037" y="525451"/>
                  </a:cubicBezTo>
                  <a:lnTo>
                    <a:pt x="162037" y="711200"/>
                  </a:lnTo>
                  <a:lnTo>
                    <a:pt x="353844" y="551732"/>
                  </a:lnTo>
                  <a:lnTo>
                    <a:pt x="588631" y="551732"/>
                  </a:lnTo>
                  <a:cubicBezTo>
                    <a:pt x="745632" y="551732"/>
                    <a:pt x="872069" y="428220"/>
                    <a:pt x="872069" y="275861"/>
                  </a:cubicBezTo>
                  <a:cubicBezTo>
                    <a:pt x="872081" y="123512"/>
                    <a:pt x="745632" y="0"/>
                    <a:pt x="588631" y="0"/>
                  </a:cubicBezTo>
                  <a:close/>
                </a:path>
              </a:pathLst>
            </a:custGeom>
            <a:solidFill>
              <a:srgbClr val="FFDE59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8" name="Google Shape;428;p45"/>
            <p:cNvSpPr txBox="1"/>
            <p:nvPr/>
          </p:nvSpPr>
          <p:spPr>
            <a:xfrm>
              <a:off x="0" y="-9525"/>
              <a:ext cx="872100" cy="530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9" name="Google Shape;429;p45"/>
          <p:cNvSpPr/>
          <p:nvPr/>
        </p:nvSpPr>
        <p:spPr>
          <a:xfrm>
            <a:off x="6450652" y="3059905"/>
            <a:ext cx="2304431" cy="1238522"/>
          </a:xfrm>
          <a:custGeom>
            <a:rect b="b" l="l" r="r" t="t"/>
            <a:pathLst>
              <a:path extrusionOk="0" h="2477044" w="4608863">
                <a:moveTo>
                  <a:pt x="0" y="0"/>
                </a:moveTo>
                <a:lnTo>
                  <a:pt x="4608863" y="0"/>
                </a:lnTo>
                <a:lnTo>
                  <a:pt x="4608863" y="2477045"/>
                </a:lnTo>
                <a:lnTo>
                  <a:pt x="0" y="247704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30" name="Google Shape;430;p45"/>
          <p:cNvSpPr txBox="1"/>
          <p:nvPr/>
        </p:nvSpPr>
        <p:spPr>
          <a:xfrm>
            <a:off x="7170441" y="893827"/>
            <a:ext cx="1584600" cy="128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3. 本体に質量センサーを統合する</a:t>
            </a:r>
            <a:endParaRPr sz="700"/>
          </a:p>
        </p:txBody>
      </p:sp>
      <p:sp>
        <p:nvSpPr>
          <p:cNvPr id="431" name="Google Shape;431;p45"/>
          <p:cNvSpPr txBox="1"/>
          <p:nvPr/>
        </p:nvSpPr>
        <p:spPr>
          <a:xfrm>
            <a:off x="415420" y="3804176"/>
            <a:ext cx="3360900" cy="81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41300" lvl="1" marL="48260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Char char="•"/>
            </a:pPr>
            <a:r>
              <a:rPr b="0" i="0" lang="ja" sz="2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ゴミ拾いの場所によって取り外しできる底</a:t>
            </a:r>
            <a:endParaRPr sz="700"/>
          </a:p>
        </p:txBody>
      </p:sp>
      <p:sp>
        <p:nvSpPr>
          <p:cNvPr id="432" name="Google Shape;432;p45"/>
          <p:cNvSpPr txBox="1"/>
          <p:nvPr/>
        </p:nvSpPr>
        <p:spPr>
          <a:xfrm>
            <a:off x="1103797" y="1336664"/>
            <a:ext cx="995400" cy="151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海岸</a:t>
            </a:r>
            <a:endParaRPr sz="700"/>
          </a:p>
        </p:txBody>
      </p:sp>
      <p:sp>
        <p:nvSpPr>
          <p:cNvPr id="433" name="Google Shape;433;p45"/>
          <p:cNvSpPr txBox="1"/>
          <p:nvPr/>
        </p:nvSpPr>
        <p:spPr>
          <a:xfrm>
            <a:off x="4749125" y="3162927"/>
            <a:ext cx="9954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街</a:t>
            </a:r>
            <a:endParaRPr sz="700"/>
          </a:p>
        </p:txBody>
      </p:sp>
      <p:sp>
        <p:nvSpPr>
          <p:cNvPr id="434" name="Google Shape;434;p45"/>
          <p:cNvSpPr txBox="1"/>
          <p:nvPr/>
        </p:nvSpPr>
        <p:spPr>
          <a:xfrm>
            <a:off x="6450652" y="3414730"/>
            <a:ext cx="2304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5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2.</a:t>
            </a:r>
            <a:r>
              <a:rPr b="1" i="0" lang="ja" sz="25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 オシャレ</a:t>
            </a:r>
            <a:endParaRPr sz="70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438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9" name="Google Shape;439;p46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440" name="Google Shape;440;p46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41" name="Google Shape;441;p46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42" name="Google Shape;442;p46"/>
          <p:cNvSpPr/>
          <p:nvPr/>
        </p:nvSpPr>
        <p:spPr>
          <a:xfrm>
            <a:off x="1351393" y="1463657"/>
            <a:ext cx="6441213" cy="2656546"/>
          </a:xfrm>
          <a:custGeom>
            <a:rect b="b" l="l" r="r" t="t"/>
            <a:pathLst>
              <a:path extrusionOk="0" h="5313091" w="12882426">
                <a:moveTo>
                  <a:pt x="0" y="0"/>
                </a:moveTo>
                <a:lnTo>
                  <a:pt x="12882426" y="0"/>
                </a:lnTo>
                <a:lnTo>
                  <a:pt x="12882426" y="5313091"/>
                </a:lnTo>
                <a:lnTo>
                  <a:pt x="0" y="531309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43" name="Google Shape;443;p46"/>
          <p:cNvSpPr txBox="1"/>
          <p:nvPr/>
        </p:nvSpPr>
        <p:spPr>
          <a:xfrm>
            <a:off x="1099765" y="618246"/>
            <a:ext cx="69444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手持ちボトルの簡単なフローチャート</a:t>
            </a:r>
            <a:endParaRPr sz="700"/>
          </a:p>
        </p:txBody>
      </p:sp>
      <p:sp>
        <p:nvSpPr>
          <p:cNvPr id="444" name="Google Shape;444;p46"/>
          <p:cNvSpPr txBox="1"/>
          <p:nvPr/>
        </p:nvSpPr>
        <p:spPr>
          <a:xfrm>
            <a:off x="387033" y="4082103"/>
            <a:ext cx="8370000" cy="66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18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手持ちボトルの中の質量の変化を感じたらセンサーが反応してゴミが手持ちボトルに入れられと判断する。判断された場所の座標をGPSを使って記録する。</a:t>
            </a:r>
            <a:endParaRPr sz="6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2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47"/>
          <p:cNvSpPr/>
          <p:nvPr/>
        </p:nvSpPr>
        <p:spPr>
          <a:xfrm>
            <a:off x="0" y="0"/>
            <a:ext cx="4572000" cy="5143500"/>
          </a:xfrm>
          <a:custGeom>
            <a:rect b="b" l="l" r="r" t="t"/>
            <a:pathLst>
              <a:path extrusionOk="0" h="10287000" w="9144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3448" l="-11128" r="-9469" t="0"/>
            </a:stretch>
          </a:blipFill>
          <a:ln>
            <a:noFill/>
          </a:ln>
        </p:spPr>
      </p:sp>
      <p:sp>
        <p:nvSpPr>
          <p:cNvPr id="454" name="Google Shape;454;p47"/>
          <p:cNvSpPr/>
          <p:nvPr/>
        </p:nvSpPr>
        <p:spPr>
          <a:xfrm>
            <a:off x="4572000" y="0"/>
            <a:ext cx="4572000" cy="5143500"/>
          </a:xfrm>
          <a:custGeom>
            <a:rect b="b" l="l" r="r" t="t"/>
            <a:pathLst>
              <a:path extrusionOk="0" h="10287000" w="9144000">
                <a:moveTo>
                  <a:pt x="0" y="0"/>
                </a:moveTo>
                <a:lnTo>
                  <a:pt x="9144000" y="0"/>
                </a:lnTo>
                <a:lnTo>
                  <a:pt x="9144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-12499" r="0" t="0"/>
            </a:stretch>
          </a:blipFill>
          <a:ln>
            <a:noFill/>
          </a:ln>
        </p:spPr>
      </p:sp>
      <p:sp>
        <p:nvSpPr>
          <p:cNvPr id="455" name="Google Shape;455;p47"/>
          <p:cNvSpPr txBox="1"/>
          <p:nvPr/>
        </p:nvSpPr>
        <p:spPr>
          <a:xfrm>
            <a:off x="3726154" y="1305314"/>
            <a:ext cx="1691700" cy="20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33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＆</a:t>
            </a:r>
            <a:endParaRPr sz="7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" name="Google Shape;460;p48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461" name="Google Shape;461;p48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62" name="Google Shape;462;p48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63" name="Google Shape;463;p48"/>
          <p:cNvSpPr/>
          <p:nvPr/>
        </p:nvSpPr>
        <p:spPr>
          <a:xfrm>
            <a:off x="1282171" y="1214927"/>
            <a:ext cx="6579659" cy="2713645"/>
          </a:xfrm>
          <a:custGeom>
            <a:rect b="b" l="l" r="r" t="t"/>
            <a:pathLst>
              <a:path extrusionOk="0" h="5427289" w="13159318">
                <a:moveTo>
                  <a:pt x="0" y="0"/>
                </a:moveTo>
                <a:lnTo>
                  <a:pt x="13159318" y="0"/>
                </a:lnTo>
                <a:lnTo>
                  <a:pt x="13159318" y="5427290"/>
                </a:lnTo>
                <a:lnTo>
                  <a:pt x="0" y="54272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64" name="Google Shape;464;p48"/>
          <p:cNvSpPr txBox="1"/>
          <p:nvPr/>
        </p:nvSpPr>
        <p:spPr>
          <a:xfrm>
            <a:off x="828200" y="430200"/>
            <a:ext cx="76008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トングの簡単なフローチャート</a:t>
            </a:r>
            <a:endParaRPr sz="700"/>
          </a:p>
        </p:txBody>
      </p:sp>
      <p:sp>
        <p:nvSpPr>
          <p:cNvPr id="465" name="Google Shape;465;p48"/>
          <p:cNvSpPr txBox="1"/>
          <p:nvPr/>
        </p:nvSpPr>
        <p:spPr>
          <a:xfrm>
            <a:off x="387033" y="4082103"/>
            <a:ext cx="8370000" cy="70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19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トングで何か掴まれたらリードスイッチ（磁石センサー）が反応し、ゴミが掴まれたと判断する。ここの座標をGPSを使って記録する。</a:t>
            </a:r>
            <a:endParaRPr sz="70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473" name="Shape 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4" name="Google Shape;474;p49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475" name="Google Shape;475;p49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76" name="Google Shape;476;p49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7" name="Google Shape;477;p49"/>
          <p:cNvSpPr/>
          <p:nvPr/>
        </p:nvSpPr>
        <p:spPr>
          <a:xfrm>
            <a:off x="389628" y="1267417"/>
            <a:ext cx="3819615" cy="2185826"/>
          </a:xfrm>
          <a:custGeom>
            <a:rect b="b" l="l" r="r" t="t"/>
            <a:pathLst>
              <a:path extrusionOk="0" h="4371651" w="7639229">
                <a:moveTo>
                  <a:pt x="0" y="0"/>
                </a:moveTo>
                <a:lnTo>
                  <a:pt x="7639229" y="0"/>
                </a:lnTo>
                <a:lnTo>
                  <a:pt x="7639229" y="4371651"/>
                </a:lnTo>
                <a:lnTo>
                  <a:pt x="0" y="437165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5509" l="0" r="-49877" t="0"/>
            </a:stretch>
          </a:blipFill>
          <a:ln>
            <a:noFill/>
          </a:ln>
        </p:spPr>
      </p:sp>
      <p:sp>
        <p:nvSpPr>
          <p:cNvPr id="478" name="Google Shape;478;p49"/>
          <p:cNvSpPr/>
          <p:nvPr/>
        </p:nvSpPr>
        <p:spPr>
          <a:xfrm>
            <a:off x="4632552" y="1198911"/>
            <a:ext cx="3997099" cy="2608339"/>
          </a:xfrm>
          <a:custGeom>
            <a:rect b="b" l="l" r="r" t="t"/>
            <a:pathLst>
              <a:path extrusionOk="0" h="5216677" w="7994197">
                <a:moveTo>
                  <a:pt x="0" y="0"/>
                </a:moveTo>
                <a:lnTo>
                  <a:pt x="7994197" y="0"/>
                </a:lnTo>
                <a:lnTo>
                  <a:pt x="7994197" y="5216677"/>
                </a:lnTo>
                <a:lnTo>
                  <a:pt x="0" y="5216677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4399" l="-1669" r="-21939" t="0"/>
            </a:stretch>
          </a:blipFill>
          <a:ln>
            <a:noFill/>
          </a:ln>
        </p:spPr>
      </p:sp>
      <p:grpSp>
        <p:nvGrpSpPr>
          <p:cNvPr id="479" name="Google Shape;479;p49"/>
          <p:cNvGrpSpPr/>
          <p:nvPr/>
        </p:nvGrpSpPr>
        <p:grpSpPr>
          <a:xfrm>
            <a:off x="4275460" y="2426313"/>
            <a:ext cx="290901" cy="290901"/>
            <a:chOff x="0" y="0"/>
            <a:chExt cx="812800" cy="812800"/>
          </a:xfrm>
        </p:grpSpPr>
        <p:sp>
          <p:nvSpPr>
            <p:cNvPr id="480" name="Google Shape;480;p49"/>
            <p:cNvSpPr/>
            <p:nvPr/>
          </p:nvSpPr>
          <p:spPr>
            <a:xfrm>
              <a:off x="0" y="0"/>
              <a:ext cx="812800" cy="812800"/>
            </a:xfrm>
            <a:custGeom>
              <a:rect b="b" l="l" r="r" t="t"/>
              <a:pathLst>
                <a:path extrusionOk="0" h="812800" w="812800">
                  <a:moveTo>
                    <a:pt x="812800" y="406400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609600"/>
                  </a:lnTo>
                  <a:lnTo>
                    <a:pt x="406400" y="609600"/>
                  </a:lnTo>
                  <a:lnTo>
                    <a:pt x="406400" y="812800"/>
                  </a:lnTo>
                  <a:lnTo>
                    <a:pt x="812800" y="4064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</p:sp>
        <p:sp>
          <p:nvSpPr>
            <p:cNvPr id="481" name="Google Shape;481;p49"/>
            <p:cNvSpPr txBox="1"/>
            <p:nvPr/>
          </p:nvSpPr>
          <p:spPr>
            <a:xfrm>
              <a:off x="0" y="155575"/>
              <a:ext cx="711300" cy="4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2" name="Google Shape;482;p49"/>
          <p:cNvSpPr txBox="1"/>
          <p:nvPr/>
        </p:nvSpPr>
        <p:spPr>
          <a:xfrm>
            <a:off x="514350" y="3790422"/>
            <a:ext cx="5744700" cy="8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緯度経度から</a:t>
            </a:r>
            <a:endParaRPr sz="700"/>
          </a:p>
          <a:p>
            <a:pPr indent="0" lvl="0" marL="0" marR="0" rtl="0" algn="l">
              <a:lnSpc>
                <a:spcPct val="13999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地図を返すプログラム</a:t>
            </a:r>
            <a:endParaRPr sz="70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490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50"/>
          <p:cNvSpPr txBox="1"/>
          <p:nvPr/>
        </p:nvSpPr>
        <p:spPr>
          <a:xfrm>
            <a:off x="2532802" y="2217750"/>
            <a:ext cx="45684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46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まとめると…</a:t>
            </a:r>
            <a:endParaRPr sz="70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FFDE59"/>
        </a:solidFill>
      </p:bgPr>
    </p:bg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6" name="Google Shape;496;p51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497" name="Google Shape;497;p51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498" name="Google Shape;498;p51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99" name="Google Shape;499;p51"/>
          <p:cNvSpPr txBox="1"/>
          <p:nvPr/>
        </p:nvSpPr>
        <p:spPr>
          <a:xfrm>
            <a:off x="760899" y="567600"/>
            <a:ext cx="26013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１つ目は</a:t>
            </a:r>
            <a:endParaRPr sz="700"/>
          </a:p>
        </p:txBody>
      </p:sp>
      <p:sp>
        <p:nvSpPr>
          <p:cNvPr id="500" name="Google Shape;500;p51"/>
          <p:cNvSpPr txBox="1"/>
          <p:nvPr/>
        </p:nvSpPr>
        <p:spPr>
          <a:xfrm>
            <a:off x="259650" y="2242925"/>
            <a:ext cx="8625000" cy="132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地元の人が日常的に手軽に楽しく拾える</a:t>
            </a:r>
            <a:endParaRPr sz="700"/>
          </a:p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意識付けができる</a:t>
            </a:r>
            <a:endParaRPr sz="7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16"/>
          <p:cNvSpPr txBox="1"/>
          <p:nvPr/>
        </p:nvSpPr>
        <p:spPr>
          <a:xfrm>
            <a:off x="3607647" y="2148625"/>
            <a:ext cx="19287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結論</a:t>
            </a:r>
            <a:endParaRPr sz="70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5" name="Google Shape;505;p52"/>
          <p:cNvGrpSpPr/>
          <p:nvPr/>
        </p:nvGrpSpPr>
        <p:grpSpPr>
          <a:xfrm>
            <a:off x="206507" y="186276"/>
            <a:ext cx="8624851" cy="4680683"/>
            <a:chOff x="0" y="-47625"/>
            <a:chExt cx="4542982" cy="2465464"/>
          </a:xfrm>
        </p:grpSpPr>
        <p:sp>
          <p:nvSpPr>
            <p:cNvPr id="506" name="Google Shape;506;p52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07" name="Google Shape;507;p52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08" name="Google Shape;508;p52"/>
          <p:cNvSpPr/>
          <p:nvPr/>
        </p:nvSpPr>
        <p:spPr>
          <a:xfrm>
            <a:off x="6814937" y="3297188"/>
            <a:ext cx="2329063" cy="1846313"/>
          </a:xfrm>
          <a:custGeom>
            <a:rect b="b" l="l" r="r" t="t"/>
            <a:pathLst>
              <a:path extrusionOk="0" h="3692625" w="4658127">
                <a:moveTo>
                  <a:pt x="0" y="0"/>
                </a:moveTo>
                <a:lnTo>
                  <a:pt x="4658127" y="0"/>
                </a:lnTo>
                <a:lnTo>
                  <a:pt x="4658127" y="3692625"/>
                </a:lnTo>
                <a:lnTo>
                  <a:pt x="0" y="369262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09" name="Google Shape;509;p52"/>
          <p:cNvSpPr txBox="1"/>
          <p:nvPr/>
        </p:nvSpPr>
        <p:spPr>
          <a:xfrm>
            <a:off x="760976" y="2235075"/>
            <a:ext cx="80703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8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ボランティア団体に使ってもらえる。</a:t>
            </a:r>
            <a:endParaRPr sz="700"/>
          </a:p>
        </p:txBody>
      </p:sp>
      <p:sp>
        <p:nvSpPr>
          <p:cNvPr id="510" name="Google Shape;510;p52"/>
          <p:cNvSpPr txBox="1"/>
          <p:nvPr/>
        </p:nvSpPr>
        <p:spPr>
          <a:xfrm>
            <a:off x="760979" y="567600"/>
            <a:ext cx="2994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２つ目は</a:t>
            </a:r>
            <a:endParaRPr sz="70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5" name="Google Shape;515;p53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516" name="Google Shape;516;p53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17" name="Google Shape;517;p53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18" name="Google Shape;518;p53"/>
          <p:cNvSpPr/>
          <p:nvPr/>
        </p:nvSpPr>
        <p:spPr>
          <a:xfrm>
            <a:off x="4723345" y="752008"/>
            <a:ext cx="4160938" cy="4391492"/>
          </a:xfrm>
          <a:custGeom>
            <a:rect b="b" l="l" r="r" t="t"/>
            <a:pathLst>
              <a:path extrusionOk="0" h="8782984" w="8321877">
                <a:moveTo>
                  <a:pt x="0" y="0"/>
                </a:moveTo>
                <a:lnTo>
                  <a:pt x="8321877" y="0"/>
                </a:lnTo>
                <a:lnTo>
                  <a:pt x="8321877" y="8782984"/>
                </a:lnTo>
                <a:lnTo>
                  <a:pt x="0" y="87829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29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19" name="Google Shape;519;p53"/>
          <p:cNvSpPr txBox="1"/>
          <p:nvPr/>
        </p:nvSpPr>
        <p:spPr>
          <a:xfrm>
            <a:off x="760977" y="567600"/>
            <a:ext cx="27060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３つ目は</a:t>
            </a:r>
            <a:endParaRPr sz="700"/>
          </a:p>
        </p:txBody>
      </p:sp>
      <p:sp>
        <p:nvSpPr>
          <p:cNvPr id="520" name="Google Shape;520;p53"/>
          <p:cNvSpPr txBox="1"/>
          <p:nvPr/>
        </p:nvSpPr>
        <p:spPr>
          <a:xfrm>
            <a:off x="690340" y="2227808"/>
            <a:ext cx="7763400" cy="118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ゴミが捨てられる度に、</a:t>
            </a:r>
            <a:endParaRPr sz="700"/>
          </a:p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センサーによる場所の特定が地図上で可能</a:t>
            </a:r>
            <a:endParaRPr sz="70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24" name="Shape 5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5" name="Google Shape;525;p54"/>
          <p:cNvGrpSpPr/>
          <p:nvPr/>
        </p:nvGrpSpPr>
        <p:grpSpPr>
          <a:xfrm>
            <a:off x="206507" y="186276"/>
            <a:ext cx="8624851" cy="4680683"/>
            <a:chOff x="0" y="-47625"/>
            <a:chExt cx="4542982" cy="2465464"/>
          </a:xfrm>
        </p:grpSpPr>
        <p:sp>
          <p:nvSpPr>
            <p:cNvPr id="526" name="Google Shape;526;p54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27" name="Google Shape;527;p54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28" name="Google Shape;528;p54"/>
          <p:cNvSpPr txBox="1"/>
          <p:nvPr/>
        </p:nvSpPr>
        <p:spPr>
          <a:xfrm>
            <a:off x="1223375" y="1891575"/>
            <a:ext cx="7090200" cy="222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8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HPに拾ったゴミ量を掲示</a:t>
            </a:r>
            <a:endParaRPr sz="700"/>
          </a:p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アプリケーションを元に新たな</a:t>
            </a:r>
            <a:endParaRPr sz="700"/>
          </a:p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コミュニティの構築</a:t>
            </a:r>
            <a:endParaRPr sz="700"/>
          </a:p>
        </p:txBody>
      </p:sp>
      <p:sp>
        <p:nvSpPr>
          <p:cNvPr id="529" name="Google Shape;529;p54"/>
          <p:cNvSpPr/>
          <p:nvPr/>
        </p:nvSpPr>
        <p:spPr>
          <a:xfrm>
            <a:off x="1819307" y="276692"/>
            <a:ext cx="5505386" cy="4590116"/>
          </a:xfrm>
          <a:custGeom>
            <a:rect b="b" l="l" r="r" t="t"/>
            <a:pathLst>
              <a:path extrusionOk="0" h="9180232" w="11010773">
                <a:moveTo>
                  <a:pt x="0" y="0"/>
                </a:moveTo>
                <a:lnTo>
                  <a:pt x="11010774" y="0"/>
                </a:lnTo>
                <a:lnTo>
                  <a:pt x="11010774" y="9180232"/>
                </a:lnTo>
                <a:lnTo>
                  <a:pt x="0" y="918023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 amt="30000"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30" name="Google Shape;530;p54"/>
          <p:cNvSpPr txBox="1"/>
          <p:nvPr/>
        </p:nvSpPr>
        <p:spPr>
          <a:xfrm>
            <a:off x="760977" y="567600"/>
            <a:ext cx="2644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４つ目は</a:t>
            </a:r>
            <a:endParaRPr sz="70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38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9" name="Google Shape;539;p55"/>
          <p:cNvGrpSpPr/>
          <p:nvPr/>
        </p:nvGrpSpPr>
        <p:grpSpPr>
          <a:xfrm>
            <a:off x="255824" y="186276"/>
            <a:ext cx="8624851" cy="4680683"/>
            <a:chOff x="0" y="-47625"/>
            <a:chExt cx="4542982" cy="2465464"/>
          </a:xfrm>
        </p:grpSpPr>
        <p:sp>
          <p:nvSpPr>
            <p:cNvPr id="540" name="Google Shape;540;p55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41" name="Google Shape;541;p55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42" name="Google Shape;542;p55"/>
          <p:cNvSpPr txBox="1"/>
          <p:nvPr/>
        </p:nvSpPr>
        <p:spPr>
          <a:xfrm>
            <a:off x="691214" y="2236386"/>
            <a:ext cx="77616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鎌倉市のボランティア団体との連携をし、</a:t>
            </a:r>
            <a:endParaRPr sz="700"/>
          </a:p>
          <a:p>
            <a:pPr indent="0" lvl="0" marL="0" marR="0" rtl="0" algn="ctr">
              <a:lnSpc>
                <a:spcPct val="13999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テスト導入から製品の改善をする</a:t>
            </a:r>
            <a:endParaRPr sz="700"/>
          </a:p>
        </p:txBody>
      </p:sp>
      <p:sp>
        <p:nvSpPr>
          <p:cNvPr id="543" name="Google Shape;543;p55"/>
          <p:cNvSpPr txBox="1"/>
          <p:nvPr/>
        </p:nvSpPr>
        <p:spPr>
          <a:xfrm>
            <a:off x="691214" y="847210"/>
            <a:ext cx="26271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1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今後の展望</a:t>
            </a:r>
            <a:endParaRPr sz="70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547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8" name="Google Shape;548;p56"/>
          <p:cNvGrpSpPr/>
          <p:nvPr/>
        </p:nvGrpSpPr>
        <p:grpSpPr>
          <a:xfrm>
            <a:off x="259717" y="233721"/>
            <a:ext cx="8624851" cy="4680683"/>
            <a:chOff x="0" y="-47625"/>
            <a:chExt cx="4542982" cy="2465464"/>
          </a:xfrm>
        </p:grpSpPr>
        <p:sp>
          <p:nvSpPr>
            <p:cNvPr id="549" name="Google Shape;549;p56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550" name="Google Shape;550;p56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51" name="Google Shape;551;p56"/>
          <p:cNvSpPr/>
          <p:nvPr/>
        </p:nvSpPr>
        <p:spPr>
          <a:xfrm rot="1247444">
            <a:off x="4605078" y="2513618"/>
            <a:ext cx="1515193" cy="2006661"/>
          </a:xfrm>
          <a:custGeom>
            <a:rect b="b" l="l" r="r" t="t"/>
            <a:pathLst>
              <a:path extrusionOk="0" h="4019910" w="3030007">
                <a:moveTo>
                  <a:pt x="0" y="0"/>
                </a:moveTo>
                <a:lnTo>
                  <a:pt x="3030007" y="0"/>
                </a:lnTo>
                <a:lnTo>
                  <a:pt x="3030007" y="4019910"/>
                </a:lnTo>
                <a:lnTo>
                  <a:pt x="0" y="401991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2" name="Google Shape;552;p56"/>
          <p:cNvSpPr/>
          <p:nvPr/>
        </p:nvSpPr>
        <p:spPr>
          <a:xfrm>
            <a:off x="3358785" y="2117216"/>
            <a:ext cx="2426430" cy="2797037"/>
          </a:xfrm>
          <a:custGeom>
            <a:rect b="b" l="l" r="r" t="t"/>
            <a:pathLst>
              <a:path extrusionOk="0" h="5594074" w="4852859">
                <a:moveTo>
                  <a:pt x="0" y="0"/>
                </a:moveTo>
                <a:lnTo>
                  <a:pt x="4852860" y="0"/>
                </a:lnTo>
                <a:lnTo>
                  <a:pt x="4852860" y="5594074"/>
                </a:lnTo>
                <a:lnTo>
                  <a:pt x="0" y="559407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53" name="Google Shape;553;p56"/>
          <p:cNvSpPr txBox="1"/>
          <p:nvPr/>
        </p:nvSpPr>
        <p:spPr>
          <a:xfrm>
            <a:off x="1165109" y="1059498"/>
            <a:ext cx="6813900" cy="4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100" u="sng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オシャレにきれいに、軽くいつでも</a:t>
            </a:r>
            <a:endParaRPr sz="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7"/>
          <p:cNvSpPr txBox="1"/>
          <p:nvPr/>
        </p:nvSpPr>
        <p:spPr>
          <a:xfrm>
            <a:off x="241089" y="1247650"/>
            <a:ext cx="5290500" cy="2391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2089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★</a:t>
            </a:r>
            <a:r>
              <a:rPr b="1" i="0" lang="ja" sz="3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ゴミ入れ手持ちボトル</a:t>
            </a:r>
            <a:endParaRPr b="1" sz="700"/>
          </a:p>
          <a:p>
            <a:pPr indent="0" lvl="0" marL="0" marR="0" rtl="0" algn="l">
              <a:lnSpc>
                <a:spcPct val="2089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★</a:t>
            </a:r>
            <a:r>
              <a:rPr b="1" i="0" lang="ja" sz="3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割りばし</a:t>
            </a:r>
            <a:endParaRPr b="1" sz="700"/>
          </a:p>
          <a:p>
            <a:pPr indent="0" lvl="0" marL="0" marR="0" rtl="0" algn="l">
              <a:lnSpc>
                <a:spcPct val="20898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0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★リードスイッチ with トング</a:t>
            </a:r>
            <a:endParaRPr sz="700"/>
          </a:p>
        </p:txBody>
      </p:sp>
      <p:pic>
        <p:nvPicPr>
          <p:cNvPr id="120" name="Google Shape;120;p17"/>
          <p:cNvPicPr preferRelativeResize="0"/>
          <p:nvPr/>
        </p:nvPicPr>
        <p:blipFill rotWithShape="1">
          <a:blip r:embed="rId3">
            <a:alphaModFix/>
          </a:blip>
          <a:srcRect b="1662" l="0" r="0" t="1662"/>
          <a:stretch/>
        </p:blipFill>
        <p:spPr>
          <a:xfrm>
            <a:off x="4785955" y="125942"/>
            <a:ext cx="2460730" cy="2378747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7"/>
          <p:cNvSpPr/>
          <p:nvPr/>
        </p:nvSpPr>
        <p:spPr>
          <a:xfrm>
            <a:off x="6748348" y="886511"/>
            <a:ext cx="2251969" cy="2251969"/>
          </a:xfrm>
          <a:custGeom>
            <a:rect b="b" l="l" r="r" t="t"/>
            <a:pathLst>
              <a:path extrusionOk="0" h="4503938" w="4503938">
                <a:moveTo>
                  <a:pt x="0" y="0"/>
                </a:moveTo>
                <a:lnTo>
                  <a:pt x="4503938" y="0"/>
                </a:lnTo>
                <a:lnTo>
                  <a:pt x="4503938" y="4503938"/>
                </a:lnTo>
                <a:lnTo>
                  <a:pt x="0" y="45039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22" name="Google Shape;122;p17"/>
          <p:cNvSpPr/>
          <p:nvPr/>
        </p:nvSpPr>
        <p:spPr>
          <a:xfrm>
            <a:off x="5531466" y="2918788"/>
            <a:ext cx="2342866" cy="2224712"/>
          </a:xfrm>
          <a:custGeom>
            <a:rect b="b" l="l" r="r" t="t"/>
            <a:pathLst>
              <a:path extrusionOk="0" h="4449424" w="4685732">
                <a:moveTo>
                  <a:pt x="0" y="0"/>
                </a:moveTo>
                <a:lnTo>
                  <a:pt x="4685732" y="0"/>
                </a:lnTo>
                <a:lnTo>
                  <a:pt x="4685732" y="4449424"/>
                </a:lnTo>
                <a:lnTo>
                  <a:pt x="0" y="444942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 b="-1729" l="0" r="-1799" t="-1719"/>
            </a:stretch>
          </a:blipFill>
          <a:ln>
            <a:noFill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8"/>
          <p:cNvSpPr txBox="1"/>
          <p:nvPr/>
        </p:nvSpPr>
        <p:spPr>
          <a:xfrm>
            <a:off x="2462287" y="2129073"/>
            <a:ext cx="42195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7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解決したい課題</a:t>
            </a:r>
            <a:endParaRPr sz="7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9"/>
          <p:cNvGrpSpPr/>
          <p:nvPr/>
        </p:nvGrpSpPr>
        <p:grpSpPr>
          <a:xfrm>
            <a:off x="259717" y="186276"/>
            <a:ext cx="8624851" cy="4680683"/>
            <a:chOff x="0" y="-47625"/>
            <a:chExt cx="4542982" cy="2465464"/>
          </a:xfrm>
        </p:grpSpPr>
        <p:sp>
          <p:nvSpPr>
            <p:cNvPr id="137" name="Google Shape;137;p19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38" name="Google Shape;138;p19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39" name="Google Shape;139;p19"/>
          <p:cNvSpPr txBox="1"/>
          <p:nvPr/>
        </p:nvSpPr>
        <p:spPr>
          <a:xfrm>
            <a:off x="818222" y="1200332"/>
            <a:ext cx="26637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鎌倉市の</a:t>
            </a:r>
            <a:endParaRPr sz="700"/>
          </a:p>
        </p:txBody>
      </p:sp>
      <p:sp>
        <p:nvSpPr>
          <p:cNvPr id="140" name="Google Shape;140;p19"/>
          <p:cNvSpPr txBox="1"/>
          <p:nvPr/>
        </p:nvSpPr>
        <p:spPr>
          <a:xfrm>
            <a:off x="1243111" y="1785964"/>
            <a:ext cx="6657900" cy="15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10100" u="none" cap="none" strike="noStrike">
                <a:solidFill>
                  <a:srgbClr val="000000"/>
                </a:solidFill>
                <a:latin typeface="Noto Sans JP"/>
                <a:ea typeface="Noto Sans JP"/>
                <a:cs typeface="Noto Sans JP"/>
                <a:sym typeface="Noto Sans JP"/>
              </a:rPr>
              <a:t> ポイ捨て</a:t>
            </a:r>
            <a:endParaRPr sz="700"/>
          </a:p>
        </p:txBody>
      </p:sp>
      <p:sp>
        <p:nvSpPr>
          <p:cNvPr id="141" name="Google Shape;141;p19"/>
          <p:cNvSpPr/>
          <p:nvPr/>
        </p:nvSpPr>
        <p:spPr>
          <a:xfrm>
            <a:off x="6806120" y="2490190"/>
            <a:ext cx="2431195" cy="2754896"/>
          </a:xfrm>
          <a:custGeom>
            <a:rect b="b" l="l" r="r" t="t"/>
            <a:pathLst>
              <a:path extrusionOk="0" h="5509791" w="4862390">
                <a:moveTo>
                  <a:pt x="0" y="0"/>
                </a:moveTo>
                <a:lnTo>
                  <a:pt x="4862390" y="0"/>
                </a:lnTo>
                <a:lnTo>
                  <a:pt x="4862390" y="5509790"/>
                </a:lnTo>
                <a:lnTo>
                  <a:pt x="0" y="550979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0"/>
          <p:cNvSpPr txBox="1"/>
          <p:nvPr/>
        </p:nvSpPr>
        <p:spPr>
          <a:xfrm>
            <a:off x="863925" y="2199150"/>
            <a:ext cx="77028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チームとしての想いや苦労した点</a:t>
            </a:r>
            <a:endParaRPr sz="7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DE59"/>
        </a:solidFill>
      </p:bgPr>
    </p:bg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21"/>
          <p:cNvGrpSpPr/>
          <p:nvPr/>
        </p:nvGrpSpPr>
        <p:grpSpPr>
          <a:xfrm>
            <a:off x="259717" y="233721"/>
            <a:ext cx="8624851" cy="4680683"/>
            <a:chOff x="0" y="-47625"/>
            <a:chExt cx="4542982" cy="2465464"/>
          </a:xfrm>
        </p:grpSpPr>
        <p:sp>
          <p:nvSpPr>
            <p:cNvPr id="156" name="Google Shape;156;p21"/>
            <p:cNvSpPr/>
            <p:nvPr/>
          </p:nvSpPr>
          <p:spPr>
            <a:xfrm>
              <a:off x="0" y="0"/>
              <a:ext cx="4542982" cy="2417839"/>
            </a:xfrm>
            <a:custGeom>
              <a:rect b="b" l="l" r="r" t="t"/>
              <a:pathLst>
                <a:path extrusionOk="0" h="2417839" w="4542982">
                  <a:moveTo>
                    <a:pt x="0" y="0"/>
                  </a:moveTo>
                  <a:lnTo>
                    <a:pt x="4542982" y="0"/>
                  </a:lnTo>
                  <a:lnTo>
                    <a:pt x="4542982" y="2417839"/>
                  </a:lnTo>
                  <a:lnTo>
                    <a:pt x="0" y="24178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</p:sp>
        <p:sp>
          <p:nvSpPr>
            <p:cNvPr id="157" name="Google Shape;157;p21"/>
            <p:cNvSpPr txBox="1"/>
            <p:nvPr/>
          </p:nvSpPr>
          <p:spPr>
            <a:xfrm>
              <a:off x="0" y="-47625"/>
              <a:ext cx="4542900" cy="246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8" name="Google Shape;158;p21"/>
          <p:cNvSpPr txBox="1"/>
          <p:nvPr/>
        </p:nvSpPr>
        <p:spPr>
          <a:xfrm>
            <a:off x="1709165" y="2123596"/>
            <a:ext cx="57258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46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テーマが定まらない</a:t>
            </a:r>
            <a:endParaRPr sz="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